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  <p:sldMasterId id="2147483666" r:id="rId2"/>
  </p:sldMasterIdLst>
  <p:notesMasterIdLst>
    <p:notesMasterId r:id="rId18"/>
  </p:notesMasterIdLst>
  <p:sldIdLst>
    <p:sldId id="256" r:id="rId3"/>
    <p:sldId id="257" r:id="rId4"/>
    <p:sldId id="259" r:id="rId5"/>
    <p:sldId id="271" r:id="rId6"/>
    <p:sldId id="265" r:id="rId7"/>
    <p:sldId id="266" r:id="rId8"/>
    <p:sldId id="277" r:id="rId9"/>
    <p:sldId id="267" r:id="rId10"/>
    <p:sldId id="268" r:id="rId11"/>
    <p:sldId id="278" r:id="rId12"/>
    <p:sldId id="279" r:id="rId13"/>
    <p:sldId id="269" r:id="rId14"/>
    <p:sldId id="270" r:id="rId15"/>
    <p:sldId id="276" r:id="rId16"/>
    <p:sldId id="275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5" autoAdjust="0"/>
    <p:restoredTop sz="94660"/>
  </p:normalViewPr>
  <p:slideViewPr>
    <p:cSldViewPr snapToGrid="0">
      <p:cViewPr>
        <p:scale>
          <a:sx n="66" d="100"/>
          <a:sy n="66" d="100"/>
        </p:scale>
        <p:origin x="640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as\Google%20Drive\LABOR\fiibrid\SEA%20TADPOLE\630HP-Dispersio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Dispersion of 630HP</a:t>
            </a:r>
          </a:p>
        </c:rich>
      </c:tx>
      <c:layout>
        <c:manualLayout>
          <c:xMode val="edge"/>
          <c:yMode val="edge"/>
          <c:x val="0.40954494021580634"/>
          <c:y val="1.957589231644336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184233233649177"/>
          <c:y val="0.11929494958531681"/>
          <c:w val="0.76775707010411831"/>
          <c:h val="0.8042414355628059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Dispersion (ps/nm/km)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Sheet1!$A$2:$A$102</c:f>
              <c:numCache>
                <c:formatCode>General</c:formatCode>
                <c:ptCount val="101"/>
                <c:pt idx="0">
                  <c:v>600</c:v>
                </c:pt>
                <c:pt idx="1">
                  <c:v>610</c:v>
                </c:pt>
                <c:pt idx="2">
                  <c:v>620</c:v>
                </c:pt>
                <c:pt idx="3">
                  <c:v>630</c:v>
                </c:pt>
                <c:pt idx="4">
                  <c:v>640</c:v>
                </c:pt>
                <c:pt idx="5">
                  <c:v>650</c:v>
                </c:pt>
                <c:pt idx="6">
                  <c:v>660</c:v>
                </c:pt>
                <c:pt idx="7">
                  <c:v>670</c:v>
                </c:pt>
                <c:pt idx="8">
                  <c:v>680</c:v>
                </c:pt>
                <c:pt idx="9">
                  <c:v>690</c:v>
                </c:pt>
                <c:pt idx="10">
                  <c:v>700</c:v>
                </c:pt>
                <c:pt idx="11">
                  <c:v>710</c:v>
                </c:pt>
                <c:pt idx="12">
                  <c:v>720</c:v>
                </c:pt>
                <c:pt idx="13">
                  <c:v>730</c:v>
                </c:pt>
                <c:pt idx="14">
                  <c:v>740</c:v>
                </c:pt>
                <c:pt idx="15">
                  <c:v>750</c:v>
                </c:pt>
                <c:pt idx="16">
                  <c:v>760</c:v>
                </c:pt>
                <c:pt idx="17">
                  <c:v>770</c:v>
                </c:pt>
                <c:pt idx="18">
                  <c:v>780</c:v>
                </c:pt>
                <c:pt idx="19">
                  <c:v>790</c:v>
                </c:pt>
                <c:pt idx="20">
                  <c:v>800</c:v>
                </c:pt>
                <c:pt idx="21">
                  <c:v>810</c:v>
                </c:pt>
                <c:pt idx="22">
                  <c:v>820</c:v>
                </c:pt>
                <c:pt idx="23">
                  <c:v>830</c:v>
                </c:pt>
                <c:pt idx="24">
                  <c:v>840</c:v>
                </c:pt>
                <c:pt idx="25">
                  <c:v>850</c:v>
                </c:pt>
                <c:pt idx="26">
                  <c:v>860</c:v>
                </c:pt>
                <c:pt idx="27">
                  <c:v>870</c:v>
                </c:pt>
                <c:pt idx="28">
                  <c:v>880</c:v>
                </c:pt>
                <c:pt idx="29">
                  <c:v>890</c:v>
                </c:pt>
                <c:pt idx="30">
                  <c:v>900</c:v>
                </c:pt>
                <c:pt idx="31">
                  <c:v>910</c:v>
                </c:pt>
                <c:pt idx="32">
                  <c:v>920</c:v>
                </c:pt>
                <c:pt idx="33">
                  <c:v>930</c:v>
                </c:pt>
                <c:pt idx="34">
                  <c:v>940</c:v>
                </c:pt>
                <c:pt idx="35">
                  <c:v>950</c:v>
                </c:pt>
                <c:pt idx="36">
                  <c:v>960</c:v>
                </c:pt>
                <c:pt idx="37">
                  <c:v>970</c:v>
                </c:pt>
                <c:pt idx="38">
                  <c:v>980</c:v>
                </c:pt>
                <c:pt idx="39">
                  <c:v>990</c:v>
                </c:pt>
                <c:pt idx="40">
                  <c:v>1000</c:v>
                </c:pt>
                <c:pt idx="41">
                  <c:v>1010</c:v>
                </c:pt>
                <c:pt idx="42">
                  <c:v>1020</c:v>
                </c:pt>
                <c:pt idx="43">
                  <c:v>1030</c:v>
                </c:pt>
                <c:pt idx="44">
                  <c:v>1040</c:v>
                </c:pt>
                <c:pt idx="45">
                  <c:v>1050</c:v>
                </c:pt>
                <c:pt idx="46">
                  <c:v>1060</c:v>
                </c:pt>
                <c:pt idx="47">
                  <c:v>1070</c:v>
                </c:pt>
                <c:pt idx="48">
                  <c:v>1080</c:v>
                </c:pt>
                <c:pt idx="49">
                  <c:v>1090</c:v>
                </c:pt>
                <c:pt idx="50">
                  <c:v>1100</c:v>
                </c:pt>
                <c:pt idx="51">
                  <c:v>1110</c:v>
                </c:pt>
                <c:pt idx="52">
                  <c:v>1120</c:v>
                </c:pt>
                <c:pt idx="53">
                  <c:v>1130</c:v>
                </c:pt>
                <c:pt idx="54">
                  <c:v>1140</c:v>
                </c:pt>
                <c:pt idx="55">
                  <c:v>1150</c:v>
                </c:pt>
                <c:pt idx="56">
                  <c:v>1160</c:v>
                </c:pt>
                <c:pt idx="57">
                  <c:v>1170</c:v>
                </c:pt>
                <c:pt idx="58">
                  <c:v>1180</c:v>
                </c:pt>
                <c:pt idx="59">
                  <c:v>1190</c:v>
                </c:pt>
                <c:pt idx="60">
                  <c:v>1200</c:v>
                </c:pt>
                <c:pt idx="61">
                  <c:v>1210</c:v>
                </c:pt>
                <c:pt idx="62">
                  <c:v>1220</c:v>
                </c:pt>
                <c:pt idx="63">
                  <c:v>1230</c:v>
                </c:pt>
                <c:pt idx="64">
                  <c:v>1240</c:v>
                </c:pt>
                <c:pt idx="65">
                  <c:v>1250</c:v>
                </c:pt>
                <c:pt idx="66">
                  <c:v>1260</c:v>
                </c:pt>
                <c:pt idx="67">
                  <c:v>1270</c:v>
                </c:pt>
                <c:pt idx="68">
                  <c:v>1280</c:v>
                </c:pt>
                <c:pt idx="69">
                  <c:v>1290</c:v>
                </c:pt>
                <c:pt idx="70">
                  <c:v>1300</c:v>
                </c:pt>
                <c:pt idx="71">
                  <c:v>1310</c:v>
                </c:pt>
                <c:pt idx="72">
                  <c:v>1320</c:v>
                </c:pt>
                <c:pt idx="73">
                  <c:v>1330</c:v>
                </c:pt>
                <c:pt idx="74">
                  <c:v>1340</c:v>
                </c:pt>
                <c:pt idx="75">
                  <c:v>1350</c:v>
                </c:pt>
                <c:pt idx="76">
                  <c:v>1360</c:v>
                </c:pt>
                <c:pt idx="77">
                  <c:v>1370</c:v>
                </c:pt>
                <c:pt idx="78">
                  <c:v>1380</c:v>
                </c:pt>
                <c:pt idx="79">
                  <c:v>1390</c:v>
                </c:pt>
                <c:pt idx="80">
                  <c:v>1400</c:v>
                </c:pt>
                <c:pt idx="81">
                  <c:v>1410</c:v>
                </c:pt>
                <c:pt idx="82">
                  <c:v>1420</c:v>
                </c:pt>
                <c:pt idx="83">
                  <c:v>1430</c:v>
                </c:pt>
                <c:pt idx="84">
                  <c:v>1440</c:v>
                </c:pt>
                <c:pt idx="85">
                  <c:v>1450</c:v>
                </c:pt>
                <c:pt idx="86">
                  <c:v>1460</c:v>
                </c:pt>
                <c:pt idx="87">
                  <c:v>1470</c:v>
                </c:pt>
                <c:pt idx="88">
                  <c:v>1480</c:v>
                </c:pt>
                <c:pt idx="89">
                  <c:v>1490</c:v>
                </c:pt>
                <c:pt idx="90">
                  <c:v>1500</c:v>
                </c:pt>
                <c:pt idx="91">
                  <c:v>1510</c:v>
                </c:pt>
                <c:pt idx="92">
                  <c:v>1520</c:v>
                </c:pt>
                <c:pt idx="93">
                  <c:v>1530</c:v>
                </c:pt>
                <c:pt idx="94">
                  <c:v>1540</c:v>
                </c:pt>
                <c:pt idx="95">
                  <c:v>1550</c:v>
                </c:pt>
                <c:pt idx="96">
                  <c:v>1560</c:v>
                </c:pt>
                <c:pt idx="97">
                  <c:v>1570</c:v>
                </c:pt>
                <c:pt idx="98">
                  <c:v>1580</c:v>
                </c:pt>
                <c:pt idx="99">
                  <c:v>1590</c:v>
                </c:pt>
                <c:pt idx="100">
                  <c:v>1600</c:v>
                </c:pt>
              </c:numCache>
            </c:numRef>
          </c:xVal>
          <c:yVal>
            <c:numRef>
              <c:f>Sheet1!$B$2:$B$102</c:f>
              <c:numCache>
                <c:formatCode>0.0</c:formatCode>
                <c:ptCount val="101"/>
                <c:pt idx="0">
                  <c:v>-323.30198872</c:v>
                </c:pt>
                <c:pt idx="1">
                  <c:v>-307.30968266000002</c:v>
                </c:pt>
                <c:pt idx="2">
                  <c:v>-292.46116142</c:v>
                </c:pt>
                <c:pt idx="3">
                  <c:v>-278.59005332999999</c:v>
                </c:pt>
                <c:pt idx="4">
                  <c:v>-265.65983924</c:v>
                </c:pt>
                <c:pt idx="5">
                  <c:v>-253.55939398000001</c:v>
                </c:pt>
                <c:pt idx="6">
                  <c:v>-242.28649089999999</c:v>
                </c:pt>
                <c:pt idx="7">
                  <c:v>-231.67373499000001</c:v>
                </c:pt>
                <c:pt idx="8">
                  <c:v>-221.75540741</c:v>
                </c:pt>
                <c:pt idx="9">
                  <c:v>-212.42738317000001</c:v>
                </c:pt>
                <c:pt idx="10">
                  <c:v>-203.67803892000001</c:v>
                </c:pt>
                <c:pt idx="11">
                  <c:v>-195.44560056</c:v>
                </c:pt>
                <c:pt idx="12">
                  <c:v>-187.69035022</c:v>
                </c:pt>
                <c:pt idx="13">
                  <c:v>-180.37840453000001</c:v>
                </c:pt>
                <c:pt idx="14">
                  <c:v>-173.47013817999999</c:v>
                </c:pt>
                <c:pt idx="15">
                  <c:v>-166.95689933</c:v>
                </c:pt>
                <c:pt idx="16">
                  <c:v>-160.80107720000001</c:v>
                </c:pt>
                <c:pt idx="17">
                  <c:v>-154.96343451000001</c:v>
                </c:pt>
                <c:pt idx="18">
                  <c:v>-149.42149481999999</c:v>
                </c:pt>
                <c:pt idx="19">
                  <c:v>-144.19962963</c:v>
                </c:pt>
                <c:pt idx="20">
                  <c:v>-139.18776012000001</c:v>
                </c:pt>
                <c:pt idx="21">
                  <c:v>-134.47618279</c:v>
                </c:pt>
                <c:pt idx="22">
                  <c:v>-129.95141973</c:v>
                </c:pt>
                <c:pt idx="23">
                  <c:v>-125.67076532</c:v>
                </c:pt>
                <c:pt idx="24">
                  <c:v>-121.55919052</c:v>
                </c:pt>
                <c:pt idx="25">
                  <c:v>-117.67090944</c:v>
                </c:pt>
                <c:pt idx="26">
                  <c:v>-113.91728933</c:v>
                </c:pt>
                <c:pt idx="27">
                  <c:v>-110.3521422</c:v>
                </c:pt>
                <c:pt idx="28">
                  <c:v>-106.88650565</c:v>
                </c:pt>
                <c:pt idx="29">
                  <c:v>-103.63457750000001</c:v>
                </c:pt>
                <c:pt idx="30">
                  <c:v>-100.46844434</c:v>
                </c:pt>
                <c:pt idx="31">
                  <c:v>-97.443856237999995</c:v>
                </c:pt>
                <c:pt idx="32">
                  <c:v>-94.485770067000004</c:v>
                </c:pt>
                <c:pt idx="33">
                  <c:v>-91.697549232</c:v>
                </c:pt>
                <c:pt idx="34">
                  <c:v>-88.959517316000003</c:v>
                </c:pt>
                <c:pt idx="35">
                  <c:v>-86.361004793999996</c:v>
                </c:pt>
                <c:pt idx="36">
                  <c:v>-83.815297642000004</c:v>
                </c:pt>
                <c:pt idx="37">
                  <c:v>-81.350384779999999</c:v>
                </c:pt>
                <c:pt idx="38">
                  <c:v>-78.963340630999994</c:v>
                </c:pt>
                <c:pt idx="39">
                  <c:v>-76.648690189000007</c:v>
                </c:pt>
                <c:pt idx="40">
                  <c:v>-74.416382224000003</c:v>
                </c:pt>
                <c:pt idx="41">
                  <c:v>-72.200916673999998</c:v>
                </c:pt>
                <c:pt idx="42">
                  <c:v>-70.088846076999999</c:v>
                </c:pt>
                <c:pt idx="43">
                  <c:v>-68.014868097000004</c:v>
                </c:pt>
                <c:pt idx="44">
                  <c:v>-65.990119988999993</c:v>
                </c:pt>
                <c:pt idx="45">
                  <c:v>-63.994840760000002</c:v>
                </c:pt>
                <c:pt idx="46">
                  <c:v>-62.051526596999999</c:v>
                </c:pt>
                <c:pt idx="47">
                  <c:v>-60.156923290999998</c:v>
                </c:pt>
                <c:pt idx="48">
                  <c:v>-58.329652533000001</c:v>
                </c:pt>
                <c:pt idx="49">
                  <c:v>-56.46337389</c:v>
                </c:pt>
                <c:pt idx="50">
                  <c:v>-54.685722224999999</c:v>
                </c:pt>
                <c:pt idx="51">
                  <c:v>-52.928510670000001</c:v>
                </c:pt>
                <c:pt idx="52">
                  <c:v>-51.166353288000003</c:v>
                </c:pt>
                <c:pt idx="53">
                  <c:v>-49.509238433999997</c:v>
                </c:pt>
                <c:pt idx="54">
                  <c:v>-47.796731373999997</c:v>
                </c:pt>
                <c:pt idx="55">
                  <c:v>-46.162907335</c:v>
                </c:pt>
                <c:pt idx="56">
                  <c:v>-44.490760899999998</c:v>
                </c:pt>
                <c:pt idx="57">
                  <c:v>-42.894020384999997</c:v>
                </c:pt>
                <c:pt idx="58">
                  <c:v>-41.301206639</c:v>
                </c:pt>
                <c:pt idx="59">
                  <c:v>-39.733971177000001</c:v>
                </c:pt>
                <c:pt idx="60">
                  <c:v>-38.166751996000002</c:v>
                </c:pt>
                <c:pt idx="61">
                  <c:v>-36.645970298000002</c:v>
                </c:pt>
                <c:pt idx="62">
                  <c:v>-35.085346274999999</c:v>
                </c:pt>
                <c:pt idx="63">
                  <c:v>-33.568279271999998</c:v>
                </c:pt>
                <c:pt idx="64">
                  <c:v>-32.118899583999998</c:v>
                </c:pt>
                <c:pt idx="65">
                  <c:v>-30.593386684999999</c:v>
                </c:pt>
                <c:pt idx="66">
                  <c:v>-29.139646828</c:v>
                </c:pt>
                <c:pt idx="67">
                  <c:v>-27.700753210999999</c:v>
                </c:pt>
                <c:pt idx="68">
                  <c:v>-26.218093778</c:v>
                </c:pt>
                <c:pt idx="69">
                  <c:v>-24.824764518999999</c:v>
                </c:pt>
                <c:pt idx="70">
                  <c:v>-23.404638864999999</c:v>
                </c:pt>
                <c:pt idx="71">
                  <c:v>-21.975587569000002</c:v>
                </c:pt>
                <c:pt idx="72">
                  <c:v>-20.595659807000001</c:v>
                </c:pt>
                <c:pt idx="73">
                  <c:v>-19.205125312</c:v>
                </c:pt>
                <c:pt idx="74">
                  <c:v>-17.822841619999998</c:v>
                </c:pt>
                <c:pt idx="75">
                  <c:v>-16.488502623999999</c:v>
                </c:pt>
                <c:pt idx="76">
                  <c:v>-15.100425424000001</c:v>
                </c:pt>
                <c:pt idx="77">
                  <c:v>-13.800223086999999</c:v>
                </c:pt>
                <c:pt idx="78">
                  <c:v>-12.444350927</c:v>
                </c:pt>
                <c:pt idx="79">
                  <c:v>-11.155728529999999</c:v>
                </c:pt>
                <c:pt idx="80">
                  <c:v>-9.8093269635000002</c:v>
                </c:pt>
                <c:pt idx="81">
                  <c:v>-8.5298821804999996</c:v>
                </c:pt>
                <c:pt idx="82">
                  <c:v>-7.2756520098999999</c:v>
                </c:pt>
                <c:pt idx="83">
                  <c:v>-5.9395535119999998</c:v>
                </c:pt>
                <c:pt idx="84">
                  <c:v>-4.7132410466000003</c:v>
                </c:pt>
                <c:pt idx="85">
                  <c:v>-3.4682578255999998</c:v>
                </c:pt>
                <c:pt idx="86">
                  <c:v>-2.1818570788999998</c:v>
                </c:pt>
                <c:pt idx="87">
                  <c:v>-0.96265634299000002</c:v>
                </c:pt>
                <c:pt idx="88">
                  <c:v>0.27700463106000001</c:v>
                </c:pt>
                <c:pt idx="89">
                  <c:v>1.4711271711</c:v>
                </c:pt>
                <c:pt idx="90">
                  <c:v>2.6865257561</c:v>
                </c:pt>
                <c:pt idx="91">
                  <c:v>3.9014432120999998</c:v>
                </c:pt>
                <c:pt idx="92">
                  <c:v>5.0935208417000002</c:v>
                </c:pt>
                <c:pt idx="93">
                  <c:v>6.2626732833999998</c:v>
                </c:pt>
                <c:pt idx="94">
                  <c:v>7.4778718522999998</c:v>
                </c:pt>
                <c:pt idx="95">
                  <c:v>8.6244689309000009</c:v>
                </c:pt>
                <c:pt idx="96">
                  <c:v>9.7947377984999999</c:v>
                </c:pt>
                <c:pt idx="97">
                  <c:v>10.91902073</c:v>
                </c:pt>
                <c:pt idx="98">
                  <c:v>12.091193341</c:v>
                </c:pt>
                <c:pt idx="99">
                  <c:v>13.193601560999999</c:v>
                </c:pt>
                <c:pt idx="100">
                  <c:v>14.344756141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022-41A7-9B90-B1E2C2669C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7960880"/>
        <c:axId val="1"/>
      </c:scatterChart>
      <c:valAx>
        <c:axId val="307960880"/>
        <c:scaling>
          <c:orientation val="minMax"/>
          <c:max val="1600"/>
          <c:min val="600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Wavelength (nm)</a:t>
                </a:r>
              </a:p>
            </c:rich>
          </c:tx>
          <c:layout>
            <c:manualLayout>
              <c:xMode val="edge"/>
              <c:yMode val="edge"/>
              <c:x val="0.46298941541561384"/>
              <c:y val="0.9384266520831320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Dispersion (ps/nm/km)</a:t>
                </a:r>
              </a:p>
            </c:rich>
          </c:tx>
          <c:layout>
            <c:manualLayout>
              <c:xMode val="edge"/>
              <c:yMode val="edge"/>
              <c:x val="3.9729879878924214E-2"/>
              <c:y val="0.39866752090010038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7960880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863C5D-D256-4E5F-B49F-73D26427BCE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1DECB0E6-80D3-4446-8504-5F08C35D5E6E}">
      <dgm:prSet phldrT="[Text]" custT="1"/>
      <dgm:spPr/>
      <dgm:t>
        <a:bodyPr/>
        <a:lstStyle/>
        <a:p>
          <a:r>
            <a:rPr lang="et-EE" sz="1800" dirty="0" err="1" smtClean="0"/>
            <a:t>Broadband</a:t>
          </a:r>
          <a:r>
            <a:rPr lang="et-EE" sz="1800" dirty="0" smtClean="0"/>
            <a:t> </a:t>
          </a:r>
          <a:r>
            <a:rPr lang="et-EE" sz="1800" dirty="0" err="1" smtClean="0"/>
            <a:t>spectrum</a:t>
          </a:r>
          <a:r>
            <a:rPr lang="et-EE" sz="1800" dirty="0" smtClean="0"/>
            <a:t> </a:t>
          </a:r>
          <a:r>
            <a:rPr lang="et-EE" sz="1800" dirty="0" err="1" smtClean="0"/>
            <a:t>reduces</a:t>
          </a:r>
          <a:r>
            <a:rPr lang="et-EE" sz="1800" dirty="0" smtClean="0"/>
            <a:t> </a:t>
          </a:r>
          <a:r>
            <a:rPr lang="et-EE" sz="1800" dirty="0" err="1" smtClean="0"/>
            <a:t>fiber</a:t>
          </a:r>
          <a:r>
            <a:rPr lang="et-EE" sz="1800" dirty="0" smtClean="0"/>
            <a:t> </a:t>
          </a:r>
          <a:r>
            <a:rPr lang="et-EE" sz="1800" dirty="0" err="1" smtClean="0"/>
            <a:t>coupling</a:t>
          </a:r>
          <a:r>
            <a:rPr lang="et-EE" sz="1800" dirty="0" smtClean="0"/>
            <a:t> </a:t>
          </a:r>
          <a:r>
            <a:rPr lang="et-EE" sz="1800" dirty="0" err="1" smtClean="0"/>
            <a:t>efficiency</a:t>
          </a:r>
          <a:r>
            <a:rPr lang="et-EE" sz="1800" dirty="0" smtClean="0"/>
            <a:t> </a:t>
          </a:r>
          <a:endParaRPr lang="en-US" sz="1800" dirty="0"/>
        </a:p>
      </dgm:t>
    </dgm:pt>
    <dgm:pt modelId="{4CE9F3B9-461F-4729-89F2-6118DAC85F1C}" type="parTrans" cxnId="{4E3F61F7-1CAB-41AE-AB9F-E3F9B089D761}">
      <dgm:prSet/>
      <dgm:spPr/>
      <dgm:t>
        <a:bodyPr/>
        <a:lstStyle/>
        <a:p>
          <a:endParaRPr lang="en-US"/>
        </a:p>
      </dgm:t>
    </dgm:pt>
    <dgm:pt modelId="{54C485B7-CB9A-4CC6-95BF-7ECDE188DC76}" type="sibTrans" cxnId="{4E3F61F7-1CAB-41AE-AB9F-E3F9B089D761}">
      <dgm:prSet/>
      <dgm:spPr/>
      <dgm:t>
        <a:bodyPr/>
        <a:lstStyle/>
        <a:p>
          <a:endParaRPr lang="en-US"/>
        </a:p>
      </dgm:t>
    </dgm:pt>
    <dgm:pt modelId="{075A6FB8-373E-4D61-AE8B-D3940B81DA0B}">
      <dgm:prSet phldrT="[Text]"/>
      <dgm:spPr/>
      <dgm:t>
        <a:bodyPr/>
        <a:lstStyle/>
        <a:p>
          <a:r>
            <a:rPr lang="et-EE" dirty="0" err="1" smtClean="0"/>
            <a:t>More</a:t>
          </a:r>
          <a:r>
            <a:rPr lang="et-EE" dirty="0" smtClean="0"/>
            <a:t> </a:t>
          </a:r>
          <a:r>
            <a:rPr lang="et-EE" dirty="0" err="1" smtClean="0"/>
            <a:t>light</a:t>
          </a:r>
          <a:r>
            <a:rPr lang="et-EE" dirty="0" smtClean="0"/>
            <a:t> </a:t>
          </a:r>
          <a:r>
            <a:rPr lang="et-EE" dirty="0" err="1" smtClean="0"/>
            <a:t>propagates</a:t>
          </a:r>
          <a:r>
            <a:rPr lang="et-EE" dirty="0" smtClean="0"/>
            <a:t> in </a:t>
          </a:r>
          <a:r>
            <a:rPr lang="et-EE" dirty="0" err="1" smtClean="0"/>
            <a:t>cladding</a:t>
          </a:r>
          <a:r>
            <a:rPr lang="et-EE" dirty="0" smtClean="0"/>
            <a:t> </a:t>
          </a:r>
          <a:r>
            <a:rPr lang="et-EE" dirty="0" err="1" smtClean="0"/>
            <a:t>modes</a:t>
          </a:r>
          <a:endParaRPr lang="en-US" dirty="0"/>
        </a:p>
      </dgm:t>
    </dgm:pt>
    <dgm:pt modelId="{930761A9-EEE3-4AF2-BB70-C9518389AED5}" type="parTrans" cxnId="{5AD45DDA-9B20-489D-B7E2-8DF5F10E9448}">
      <dgm:prSet/>
      <dgm:spPr/>
      <dgm:t>
        <a:bodyPr/>
        <a:lstStyle/>
        <a:p>
          <a:endParaRPr lang="en-US"/>
        </a:p>
      </dgm:t>
    </dgm:pt>
    <dgm:pt modelId="{C90C33F2-D929-4393-8EAB-98703245DD8E}" type="sibTrans" cxnId="{5AD45DDA-9B20-489D-B7E2-8DF5F10E9448}">
      <dgm:prSet/>
      <dgm:spPr/>
      <dgm:t>
        <a:bodyPr/>
        <a:lstStyle/>
        <a:p>
          <a:endParaRPr lang="en-US"/>
        </a:p>
      </dgm:t>
    </dgm:pt>
    <dgm:pt modelId="{65D87D13-3EDC-4996-B282-2302F525D2C8}">
      <dgm:prSet phldrT="[Text]"/>
      <dgm:spPr/>
      <dgm:t>
        <a:bodyPr/>
        <a:lstStyle/>
        <a:p>
          <a:r>
            <a:rPr lang="et-EE" dirty="0" err="1" smtClean="0"/>
            <a:t>Longer</a:t>
          </a:r>
          <a:r>
            <a:rPr lang="et-EE" dirty="0" smtClean="0"/>
            <a:t> </a:t>
          </a:r>
          <a:r>
            <a:rPr lang="et-EE" dirty="0" err="1" smtClean="0"/>
            <a:t>fiber</a:t>
          </a:r>
          <a:r>
            <a:rPr lang="et-EE" dirty="0" smtClean="0"/>
            <a:t> </a:t>
          </a:r>
          <a:r>
            <a:rPr lang="et-EE" dirty="0" err="1" smtClean="0"/>
            <a:t>is</a:t>
          </a:r>
          <a:r>
            <a:rPr lang="et-EE" dirty="0" smtClean="0"/>
            <a:t> </a:t>
          </a:r>
          <a:r>
            <a:rPr lang="et-EE" dirty="0" err="1" smtClean="0"/>
            <a:t>needed</a:t>
          </a:r>
          <a:r>
            <a:rPr lang="et-EE" dirty="0" smtClean="0"/>
            <a:t> </a:t>
          </a:r>
          <a:r>
            <a:rPr lang="et-EE" dirty="0" err="1" smtClean="0"/>
            <a:t>to</a:t>
          </a:r>
          <a:r>
            <a:rPr lang="et-EE" dirty="0" smtClean="0"/>
            <a:t> </a:t>
          </a:r>
          <a:r>
            <a:rPr lang="et-EE" dirty="0" err="1" smtClean="0"/>
            <a:t>suppress</a:t>
          </a:r>
          <a:r>
            <a:rPr lang="et-EE" dirty="0" smtClean="0"/>
            <a:t> </a:t>
          </a:r>
          <a:r>
            <a:rPr lang="et-EE" dirty="0" err="1" smtClean="0"/>
            <a:t>cladding</a:t>
          </a:r>
          <a:r>
            <a:rPr lang="et-EE" dirty="0" smtClean="0"/>
            <a:t> </a:t>
          </a:r>
          <a:r>
            <a:rPr lang="et-EE" dirty="0" err="1" smtClean="0"/>
            <a:t>modes</a:t>
          </a:r>
          <a:endParaRPr lang="en-US" dirty="0"/>
        </a:p>
      </dgm:t>
    </dgm:pt>
    <dgm:pt modelId="{6890C231-1EB4-4CD6-A470-E34B569385BB}" type="parTrans" cxnId="{901BC95C-43A5-4D15-A96B-3AE509681120}">
      <dgm:prSet/>
      <dgm:spPr/>
      <dgm:t>
        <a:bodyPr/>
        <a:lstStyle/>
        <a:p>
          <a:endParaRPr lang="en-US"/>
        </a:p>
      </dgm:t>
    </dgm:pt>
    <dgm:pt modelId="{43F438AA-26B1-4EB8-9B86-2D2EBE8C9F0A}" type="sibTrans" cxnId="{901BC95C-43A5-4D15-A96B-3AE509681120}">
      <dgm:prSet/>
      <dgm:spPr/>
      <dgm:t>
        <a:bodyPr/>
        <a:lstStyle/>
        <a:p>
          <a:endParaRPr lang="en-US"/>
        </a:p>
      </dgm:t>
    </dgm:pt>
    <dgm:pt modelId="{BF86DD9D-9F1E-444A-B09B-05991C602532}">
      <dgm:prSet phldrT="[Text]"/>
      <dgm:spPr/>
      <dgm:t>
        <a:bodyPr/>
        <a:lstStyle/>
        <a:p>
          <a:r>
            <a:rPr lang="et-EE" dirty="0" smtClean="0"/>
            <a:t> </a:t>
          </a:r>
          <a:r>
            <a:rPr lang="et-EE" dirty="0" err="1" smtClean="0"/>
            <a:t>Better</a:t>
          </a:r>
          <a:r>
            <a:rPr lang="et-EE" dirty="0" smtClean="0"/>
            <a:t> </a:t>
          </a:r>
          <a:r>
            <a:rPr lang="et-EE" dirty="0" err="1" smtClean="0"/>
            <a:t>dispersion</a:t>
          </a:r>
          <a:r>
            <a:rPr lang="et-EE" dirty="0" smtClean="0"/>
            <a:t> </a:t>
          </a:r>
          <a:r>
            <a:rPr lang="et-EE" dirty="0" err="1" smtClean="0"/>
            <a:t>compensation</a:t>
          </a:r>
          <a:r>
            <a:rPr lang="et-EE" dirty="0" smtClean="0"/>
            <a:t> </a:t>
          </a:r>
          <a:r>
            <a:rPr lang="et-EE" dirty="0" err="1" smtClean="0"/>
            <a:t>is</a:t>
          </a:r>
          <a:r>
            <a:rPr lang="et-EE" dirty="0" smtClean="0"/>
            <a:t> </a:t>
          </a:r>
          <a:r>
            <a:rPr lang="et-EE" dirty="0" err="1" smtClean="0"/>
            <a:t>needed</a:t>
          </a:r>
          <a:r>
            <a:rPr lang="et-EE" dirty="0" smtClean="0"/>
            <a:t> </a:t>
          </a:r>
          <a:r>
            <a:rPr lang="et-EE" dirty="0" err="1" smtClean="0"/>
            <a:t>to</a:t>
          </a:r>
          <a:r>
            <a:rPr lang="et-EE" dirty="0" smtClean="0"/>
            <a:t> </a:t>
          </a:r>
          <a:r>
            <a:rPr lang="et-EE" dirty="0" err="1" smtClean="0"/>
            <a:t>stay</a:t>
          </a:r>
          <a:r>
            <a:rPr lang="et-EE" dirty="0" smtClean="0"/>
            <a:t> in </a:t>
          </a:r>
          <a:r>
            <a:rPr lang="et-EE" dirty="0" err="1" smtClean="0"/>
            <a:t>the</a:t>
          </a:r>
          <a:r>
            <a:rPr lang="et-EE" dirty="0" smtClean="0"/>
            <a:t> </a:t>
          </a:r>
          <a:r>
            <a:rPr lang="et-EE" dirty="0" err="1" smtClean="0"/>
            <a:t>phase</a:t>
          </a:r>
          <a:r>
            <a:rPr lang="et-EE" dirty="0" smtClean="0"/>
            <a:t> </a:t>
          </a:r>
          <a:r>
            <a:rPr lang="et-EE" dirty="0" err="1" smtClean="0"/>
            <a:t>measurement</a:t>
          </a:r>
          <a:r>
            <a:rPr lang="et-EE" dirty="0" smtClean="0"/>
            <a:t> range of </a:t>
          </a:r>
          <a:r>
            <a:rPr lang="et-EE" dirty="0" err="1" smtClean="0"/>
            <a:t>the</a:t>
          </a:r>
          <a:r>
            <a:rPr lang="et-EE" dirty="0" smtClean="0"/>
            <a:t> </a:t>
          </a:r>
          <a:r>
            <a:rPr lang="et-EE" dirty="0" err="1" smtClean="0"/>
            <a:t>system</a:t>
          </a:r>
          <a:endParaRPr lang="en-US" dirty="0"/>
        </a:p>
      </dgm:t>
    </dgm:pt>
    <dgm:pt modelId="{30693E3E-56B6-4C0A-A4C8-DFC0A5E29EF9}" type="parTrans" cxnId="{E8C81E5D-76FA-45EC-BE3E-4ECF0283EE55}">
      <dgm:prSet/>
      <dgm:spPr/>
      <dgm:t>
        <a:bodyPr/>
        <a:lstStyle/>
        <a:p>
          <a:endParaRPr lang="en-US"/>
        </a:p>
      </dgm:t>
    </dgm:pt>
    <dgm:pt modelId="{E93A8C6F-4D84-464F-90D9-0058CC483CFF}" type="sibTrans" cxnId="{E8C81E5D-76FA-45EC-BE3E-4ECF0283EE55}">
      <dgm:prSet/>
      <dgm:spPr/>
      <dgm:t>
        <a:bodyPr/>
        <a:lstStyle/>
        <a:p>
          <a:endParaRPr lang="en-US"/>
        </a:p>
      </dgm:t>
    </dgm:pt>
    <dgm:pt modelId="{D837D370-5394-4511-AAB2-F8D81282812F}" type="pres">
      <dgm:prSet presAssocID="{F2863C5D-D256-4E5F-B49F-73D26427BCE3}" presName="linearFlow" presStyleCnt="0">
        <dgm:presLayoutVars>
          <dgm:resizeHandles val="exact"/>
        </dgm:presLayoutVars>
      </dgm:prSet>
      <dgm:spPr/>
    </dgm:pt>
    <dgm:pt modelId="{D9E6A97F-23C5-4D3D-AA7C-43D06F964E8C}" type="pres">
      <dgm:prSet presAssocID="{1DECB0E6-80D3-4446-8504-5F08C35D5E6E}" presName="node" presStyleLbl="node1" presStyleIdx="0" presStyleCnt="4" custScaleX="337902" custLinFactNeighborX="-8832" custLinFactNeighborY="-225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A1AC8D-A8AD-4000-835F-E67B7756D3C3}" type="pres">
      <dgm:prSet presAssocID="{54C485B7-CB9A-4CC6-95BF-7ECDE188DC76}" presName="sibTrans" presStyleLbl="sibTrans2D1" presStyleIdx="0" presStyleCnt="3"/>
      <dgm:spPr/>
    </dgm:pt>
    <dgm:pt modelId="{EB390931-159D-4473-A309-84730ECF9382}" type="pres">
      <dgm:prSet presAssocID="{54C485B7-CB9A-4CC6-95BF-7ECDE188DC76}" presName="connectorText" presStyleLbl="sibTrans2D1" presStyleIdx="0" presStyleCnt="3"/>
      <dgm:spPr/>
    </dgm:pt>
    <dgm:pt modelId="{0DC602DB-943E-4863-9784-37CC70D7F5DD}" type="pres">
      <dgm:prSet presAssocID="{075A6FB8-373E-4D61-AE8B-D3940B81DA0B}" presName="node" presStyleLbl="node1" presStyleIdx="1" presStyleCnt="4" custScaleX="337076">
        <dgm:presLayoutVars>
          <dgm:bulletEnabled val="1"/>
        </dgm:presLayoutVars>
      </dgm:prSet>
      <dgm:spPr/>
    </dgm:pt>
    <dgm:pt modelId="{B92682D1-FAE7-43F5-B519-9DF152368493}" type="pres">
      <dgm:prSet presAssocID="{C90C33F2-D929-4393-8EAB-98703245DD8E}" presName="sibTrans" presStyleLbl="sibTrans2D1" presStyleIdx="1" presStyleCnt="3"/>
      <dgm:spPr/>
    </dgm:pt>
    <dgm:pt modelId="{9220B197-01BE-4F85-A123-41DFC694CA98}" type="pres">
      <dgm:prSet presAssocID="{C90C33F2-D929-4393-8EAB-98703245DD8E}" presName="connectorText" presStyleLbl="sibTrans2D1" presStyleIdx="1" presStyleCnt="3"/>
      <dgm:spPr/>
    </dgm:pt>
    <dgm:pt modelId="{219E9B54-CEFF-4874-93DA-E386D99686DA}" type="pres">
      <dgm:prSet presAssocID="{65D87D13-3EDC-4996-B282-2302F525D2C8}" presName="node" presStyleLbl="node1" presStyleIdx="2" presStyleCnt="4" custScaleX="337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9E524-E5BF-4324-9B94-35904614F31B}" type="pres">
      <dgm:prSet presAssocID="{43F438AA-26B1-4EB8-9B86-2D2EBE8C9F0A}" presName="sibTrans" presStyleLbl="sibTrans2D1" presStyleIdx="2" presStyleCnt="3"/>
      <dgm:spPr/>
    </dgm:pt>
    <dgm:pt modelId="{65375E4A-AAFF-40F2-A855-CCF53E531717}" type="pres">
      <dgm:prSet presAssocID="{43F438AA-26B1-4EB8-9B86-2D2EBE8C9F0A}" presName="connectorText" presStyleLbl="sibTrans2D1" presStyleIdx="2" presStyleCnt="3"/>
      <dgm:spPr/>
    </dgm:pt>
    <dgm:pt modelId="{C22C79D7-60C8-4CFF-B09E-402E4D332C88}" type="pres">
      <dgm:prSet presAssocID="{BF86DD9D-9F1E-444A-B09B-05991C602532}" presName="node" presStyleLbl="node1" presStyleIdx="3" presStyleCnt="4" custScaleX="337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B53E1E-7B44-4A19-B7F0-A0DE01E98D9E}" type="presOf" srcId="{1DECB0E6-80D3-4446-8504-5F08C35D5E6E}" destId="{D9E6A97F-23C5-4D3D-AA7C-43D06F964E8C}" srcOrd="0" destOrd="0" presId="urn:microsoft.com/office/officeart/2005/8/layout/process2"/>
    <dgm:cxn modelId="{901BC95C-43A5-4D15-A96B-3AE509681120}" srcId="{F2863C5D-D256-4E5F-B49F-73D26427BCE3}" destId="{65D87D13-3EDC-4996-B282-2302F525D2C8}" srcOrd="2" destOrd="0" parTransId="{6890C231-1EB4-4CD6-A470-E34B569385BB}" sibTransId="{43F438AA-26B1-4EB8-9B86-2D2EBE8C9F0A}"/>
    <dgm:cxn modelId="{5AD45DDA-9B20-489D-B7E2-8DF5F10E9448}" srcId="{F2863C5D-D256-4E5F-B49F-73D26427BCE3}" destId="{075A6FB8-373E-4D61-AE8B-D3940B81DA0B}" srcOrd="1" destOrd="0" parTransId="{930761A9-EEE3-4AF2-BB70-C9518389AED5}" sibTransId="{C90C33F2-D929-4393-8EAB-98703245DD8E}"/>
    <dgm:cxn modelId="{E8C81E5D-76FA-45EC-BE3E-4ECF0283EE55}" srcId="{F2863C5D-D256-4E5F-B49F-73D26427BCE3}" destId="{BF86DD9D-9F1E-444A-B09B-05991C602532}" srcOrd="3" destOrd="0" parTransId="{30693E3E-56B6-4C0A-A4C8-DFC0A5E29EF9}" sibTransId="{E93A8C6F-4D84-464F-90D9-0058CC483CFF}"/>
    <dgm:cxn modelId="{31BFF43D-BC2C-4FAE-99E9-E29C9D548A43}" type="presOf" srcId="{C90C33F2-D929-4393-8EAB-98703245DD8E}" destId="{9220B197-01BE-4F85-A123-41DFC694CA98}" srcOrd="1" destOrd="0" presId="urn:microsoft.com/office/officeart/2005/8/layout/process2"/>
    <dgm:cxn modelId="{9A6B50C7-CC0A-4E28-A23F-C9B6087FA645}" type="presOf" srcId="{43F438AA-26B1-4EB8-9B86-2D2EBE8C9F0A}" destId="{65375E4A-AAFF-40F2-A855-CCF53E531717}" srcOrd="1" destOrd="0" presId="urn:microsoft.com/office/officeart/2005/8/layout/process2"/>
    <dgm:cxn modelId="{993378E1-8CDA-479B-8DEA-FE8346F743D1}" type="presOf" srcId="{BF86DD9D-9F1E-444A-B09B-05991C602532}" destId="{C22C79D7-60C8-4CFF-B09E-402E4D332C88}" srcOrd="0" destOrd="0" presId="urn:microsoft.com/office/officeart/2005/8/layout/process2"/>
    <dgm:cxn modelId="{03551C93-D432-4DB2-83FE-E4EEC49126B5}" type="presOf" srcId="{C90C33F2-D929-4393-8EAB-98703245DD8E}" destId="{B92682D1-FAE7-43F5-B519-9DF152368493}" srcOrd="0" destOrd="0" presId="urn:microsoft.com/office/officeart/2005/8/layout/process2"/>
    <dgm:cxn modelId="{2C7B5DD4-5A4D-452B-90A9-53A5645C1242}" type="presOf" srcId="{F2863C5D-D256-4E5F-B49F-73D26427BCE3}" destId="{D837D370-5394-4511-AAB2-F8D81282812F}" srcOrd="0" destOrd="0" presId="urn:microsoft.com/office/officeart/2005/8/layout/process2"/>
    <dgm:cxn modelId="{00ABDD44-7A8F-4D25-BD2D-E9694CF367E0}" type="presOf" srcId="{43F438AA-26B1-4EB8-9B86-2D2EBE8C9F0A}" destId="{A629E524-E5BF-4324-9B94-35904614F31B}" srcOrd="0" destOrd="0" presId="urn:microsoft.com/office/officeart/2005/8/layout/process2"/>
    <dgm:cxn modelId="{949AA8C6-3419-4327-A10D-34EEC8C56B44}" type="presOf" srcId="{54C485B7-CB9A-4CC6-95BF-7ECDE188DC76}" destId="{EB390931-159D-4473-A309-84730ECF9382}" srcOrd="1" destOrd="0" presId="urn:microsoft.com/office/officeart/2005/8/layout/process2"/>
    <dgm:cxn modelId="{3A22A61E-0A33-4E91-BC96-F7CA139E7D88}" type="presOf" srcId="{075A6FB8-373E-4D61-AE8B-D3940B81DA0B}" destId="{0DC602DB-943E-4863-9784-37CC70D7F5DD}" srcOrd="0" destOrd="0" presId="urn:microsoft.com/office/officeart/2005/8/layout/process2"/>
    <dgm:cxn modelId="{07A59272-0E62-4F48-A584-C217CA36E976}" type="presOf" srcId="{65D87D13-3EDC-4996-B282-2302F525D2C8}" destId="{219E9B54-CEFF-4874-93DA-E386D99686DA}" srcOrd="0" destOrd="0" presId="urn:microsoft.com/office/officeart/2005/8/layout/process2"/>
    <dgm:cxn modelId="{4E3F61F7-1CAB-41AE-AB9F-E3F9B089D761}" srcId="{F2863C5D-D256-4E5F-B49F-73D26427BCE3}" destId="{1DECB0E6-80D3-4446-8504-5F08C35D5E6E}" srcOrd="0" destOrd="0" parTransId="{4CE9F3B9-461F-4729-89F2-6118DAC85F1C}" sibTransId="{54C485B7-CB9A-4CC6-95BF-7ECDE188DC76}"/>
    <dgm:cxn modelId="{F001C95D-363E-49B2-AEA7-E9252E2C1235}" type="presOf" srcId="{54C485B7-CB9A-4CC6-95BF-7ECDE188DC76}" destId="{BEA1AC8D-A8AD-4000-835F-E67B7756D3C3}" srcOrd="0" destOrd="0" presId="urn:microsoft.com/office/officeart/2005/8/layout/process2"/>
    <dgm:cxn modelId="{C69871C3-D2E6-4060-A058-5042550B7765}" type="presParOf" srcId="{D837D370-5394-4511-AAB2-F8D81282812F}" destId="{D9E6A97F-23C5-4D3D-AA7C-43D06F964E8C}" srcOrd="0" destOrd="0" presId="urn:microsoft.com/office/officeart/2005/8/layout/process2"/>
    <dgm:cxn modelId="{25D89321-73A2-4323-9561-32BE88497655}" type="presParOf" srcId="{D837D370-5394-4511-AAB2-F8D81282812F}" destId="{BEA1AC8D-A8AD-4000-835F-E67B7756D3C3}" srcOrd="1" destOrd="0" presId="urn:microsoft.com/office/officeart/2005/8/layout/process2"/>
    <dgm:cxn modelId="{D82917C5-6EE3-4E4C-A0EE-B72B014910BE}" type="presParOf" srcId="{BEA1AC8D-A8AD-4000-835F-E67B7756D3C3}" destId="{EB390931-159D-4473-A309-84730ECF9382}" srcOrd="0" destOrd="0" presId="urn:microsoft.com/office/officeart/2005/8/layout/process2"/>
    <dgm:cxn modelId="{4CBA137A-10ED-4245-8F9A-F31E01FD0F0C}" type="presParOf" srcId="{D837D370-5394-4511-AAB2-F8D81282812F}" destId="{0DC602DB-943E-4863-9784-37CC70D7F5DD}" srcOrd="2" destOrd="0" presId="urn:microsoft.com/office/officeart/2005/8/layout/process2"/>
    <dgm:cxn modelId="{2CC88256-AD94-42DB-BC61-FC57D020FCDA}" type="presParOf" srcId="{D837D370-5394-4511-AAB2-F8D81282812F}" destId="{B92682D1-FAE7-43F5-B519-9DF152368493}" srcOrd="3" destOrd="0" presId="urn:microsoft.com/office/officeart/2005/8/layout/process2"/>
    <dgm:cxn modelId="{E9052051-BB7C-4140-8B94-C675ABAD8650}" type="presParOf" srcId="{B92682D1-FAE7-43F5-B519-9DF152368493}" destId="{9220B197-01BE-4F85-A123-41DFC694CA98}" srcOrd="0" destOrd="0" presId="urn:microsoft.com/office/officeart/2005/8/layout/process2"/>
    <dgm:cxn modelId="{D111CBB9-5873-4337-A5CE-FE34BA2BB804}" type="presParOf" srcId="{D837D370-5394-4511-AAB2-F8D81282812F}" destId="{219E9B54-CEFF-4874-93DA-E386D99686DA}" srcOrd="4" destOrd="0" presId="urn:microsoft.com/office/officeart/2005/8/layout/process2"/>
    <dgm:cxn modelId="{F8B71BAC-54AD-43A3-A142-0B6F783E7874}" type="presParOf" srcId="{D837D370-5394-4511-AAB2-F8D81282812F}" destId="{A629E524-E5BF-4324-9B94-35904614F31B}" srcOrd="5" destOrd="0" presId="urn:microsoft.com/office/officeart/2005/8/layout/process2"/>
    <dgm:cxn modelId="{E4D4266C-E97B-45D8-8068-53852910FEDC}" type="presParOf" srcId="{A629E524-E5BF-4324-9B94-35904614F31B}" destId="{65375E4A-AAFF-40F2-A855-CCF53E531717}" srcOrd="0" destOrd="0" presId="urn:microsoft.com/office/officeart/2005/8/layout/process2"/>
    <dgm:cxn modelId="{B4653B1D-D055-484B-A496-398629A2D3E0}" type="presParOf" srcId="{D837D370-5394-4511-AAB2-F8D81282812F}" destId="{C22C79D7-60C8-4CFF-B09E-402E4D332C88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6A97F-23C5-4D3D-AA7C-43D06F964E8C}">
      <dsp:nvSpPr>
        <dsp:cNvPr id="0" name=""/>
        <dsp:cNvSpPr/>
      </dsp:nvSpPr>
      <dsp:spPr>
        <a:xfrm>
          <a:off x="-8015" y="0"/>
          <a:ext cx="6558080" cy="7257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dirty="0" err="1" smtClean="0"/>
            <a:t>Broadband</a:t>
          </a:r>
          <a:r>
            <a:rPr lang="et-EE" sz="1800" kern="1200" dirty="0" smtClean="0"/>
            <a:t> </a:t>
          </a:r>
          <a:r>
            <a:rPr lang="et-EE" sz="1800" kern="1200" dirty="0" err="1" smtClean="0"/>
            <a:t>spectrum</a:t>
          </a:r>
          <a:r>
            <a:rPr lang="et-EE" sz="1800" kern="1200" dirty="0" smtClean="0"/>
            <a:t> </a:t>
          </a:r>
          <a:r>
            <a:rPr lang="et-EE" sz="1800" kern="1200" dirty="0" err="1" smtClean="0"/>
            <a:t>reduces</a:t>
          </a:r>
          <a:r>
            <a:rPr lang="et-EE" sz="1800" kern="1200" dirty="0" smtClean="0"/>
            <a:t> </a:t>
          </a:r>
          <a:r>
            <a:rPr lang="et-EE" sz="1800" kern="1200" dirty="0" err="1" smtClean="0"/>
            <a:t>fiber</a:t>
          </a:r>
          <a:r>
            <a:rPr lang="et-EE" sz="1800" kern="1200" dirty="0" smtClean="0"/>
            <a:t> </a:t>
          </a:r>
          <a:r>
            <a:rPr lang="et-EE" sz="1800" kern="1200" dirty="0" err="1" smtClean="0"/>
            <a:t>coupling</a:t>
          </a:r>
          <a:r>
            <a:rPr lang="et-EE" sz="1800" kern="1200" dirty="0" smtClean="0"/>
            <a:t> </a:t>
          </a:r>
          <a:r>
            <a:rPr lang="et-EE" sz="1800" kern="1200" dirty="0" err="1" smtClean="0"/>
            <a:t>efficiency</a:t>
          </a:r>
          <a:r>
            <a:rPr lang="et-EE" sz="1800" kern="1200" dirty="0" smtClean="0"/>
            <a:t> </a:t>
          </a:r>
          <a:endParaRPr lang="en-US" sz="1800" kern="1200" dirty="0"/>
        </a:p>
      </dsp:txBody>
      <dsp:txXfrm>
        <a:off x="13241" y="21256"/>
        <a:ext cx="6515568" cy="683209"/>
      </dsp:txXfrm>
    </dsp:sp>
    <dsp:sp modelId="{BEA1AC8D-A8AD-4000-835F-E67B7756D3C3}">
      <dsp:nvSpPr>
        <dsp:cNvPr id="0" name=""/>
        <dsp:cNvSpPr/>
      </dsp:nvSpPr>
      <dsp:spPr>
        <a:xfrm rot="5400000">
          <a:off x="3133487" y="745816"/>
          <a:ext cx="275073" cy="3265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3173052" y="771566"/>
        <a:ext cx="195944" cy="192551"/>
      </dsp:txXfrm>
    </dsp:sp>
    <dsp:sp modelId="{0DC602DB-943E-4863-9784-37CC70D7F5DD}">
      <dsp:nvSpPr>
        <dsp:cNvPr id="0" name=""/>
        <dsp:cNvSpPr/>
      </dsp:nvSpPr>
      <dsp:spPr>
        <a:xfrm>
          <a:off x="0" y="1092486"/>
          <a:ext cx="6542049" cy="7257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dirty="0" err="1" smtClean="0"/>
            <a:t>More</a:t>
          </a:r>
          <a:r>
            <a:rPr lang="et-EE" sz="1800" kern="1200" dirty="0" smtClean="0"/>
            <a:t> </a:t>
          </a:r>
          <a:r>
            <a:rPr lang="et-EE" sz="1800" kern="1200" dirty="0" err="1" smtClean="0"/>
            <a:t>light</a:t>
          </a:r>
          <a:r>
            <a:rPr lang="et-EE" sz="1800" kern="1200" dirty="0" smtClean="0"/>
            <a:t> </a:t>
          </a:r>
          <a:r>
            <a:rPr lang="et-EE" sz="1800" kern="1200" dirty="0" err="1" smtClean="0"/>
            <a:t>propagates</a:t>
          </a:r>
          <a:r>
            <a:rPr lang="et-EE" sz="1800" kern="1200" dirty="0" smtClean="0"/>
            <a:t> in </a:t>
          </a:r>
          <a:r>
            <a:rPr lang="et-EE" sz="1800" kern="1200" dirty="0" err="1" smtClean="0"/>
            <a:t>cladding</a:t>
          </a:r>
          <a:r>
            <a:rPr lang="et-EE" sz="1800" kern="1200" dirty="0" smtClean="0"/>
            <a:t> </a:t>
          </a:r>
          <a:r>
            <a:rPr lang="et-EE" sz="1800" kern="1200" dirty="0" err="1" smtClean="0"/>
            <a:t>modes</a:t>
          </a:r>
          <a:endParaRPr lang="en-US" sz="1800" kern="1200" dirty="0"/>
        </a:p>
      </dsp:txBody>
      <dsp:txXfrm>
        <a:off x="21256" y="1113742"/>
        <a:ext cx="6499537" cy="683209"/>
      </dsp:txXfrm>
    </dsp:sp>
    <dsp:sp modelId="{B92682D1-FAE7-43F5-B519-9DF152368493}">
      <dsp:nvSpPr>
        <dsp:cNvPr id="0" name=""/>
        <dsp:cNvSpPr/>
      </dsp:nvSpPr>
      <dsp:spPr>
        <a:xfrm rot="5400000">
          <a:off x="3134951" y="1836350"/>
          <a:ext cx="272145" cy="3265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3173052" y="1863565"/>
        <a:ext cx="195944" cy="190502"/>
      </dsp:txXfrm>
    </dsp:sp>
    <dsp:sp modelId="{219E9B54-CEFF-4874-93DA-E386D99686DA}">
      <dsp:nvSpPr>
        <dsp:cNvPr id="0" name=""/>
        <dsp:cNvSpPr/>
      </dsp:nvSpPr>
      <dsp:spPr>
        <a:xfrm>
          <a:off x="0" y="2181068"/>
          <a:ext cx="6542049" cy="7257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dirty="0" err="1" smtClean="0"/>
            <a:t>Longer</a:t>
          </a:r>
          <a:r>
            <a:rPr lang="et-EE" sz="1800" kern="1200" dirty="0" smtClean="0"/>
            <a:t> </a:t>
          </a:r>
          <a:r>
            <a:rPr lang="et-EE" sz="1800" kern="1200" dirty="0" err="1" smtClean="0"/>
            <a:t>fiber</a:t>
          </a:r>
          <a:r>
            <a:rPr lang="et-EE" sz="1800" kern="1200" dirty="0" smtClean="0"/>
            <a:t> </a:t>
          </a:r>
          <a:r>
            <a:rPr lang="et-EE" sz="1800" kern="1200" dirty="0" err="1" smtClean="0"/>
            <a:t>is</a:t>
          </a:r>
          <a:r>
            <a:rPr lang="et-EE" sz="1800" kern="1200" dirty="0" smtClean="0"/>
            <a:t> </a:t>
          </a:r>
          <a:r>
            <a:rPr lang="et-EE" sz="1800" kern="1200" dirty="0" err="1" smtClean="0"/>
            <a:t>needed</a:t>
          </a:r>
          <a:r>
            <a:rPr lang="et-EE" sz="1800" kern="1200" dirty="0" smtClean="0"/>
            <a:t> </a:t>
          </a:r>
          <a:r>
            <a:rPr lang="et-EE" sz="1800" kern="1200" dirty="0" err="1" smtClean="0"/>
            <a:t>to</a:t>
          </a:r>
          <a:r>
            <a:rPr lang="et-EE" sz="1800" kern="1200" dirty="0" smtClean="0"/>
            <a:t> </a:t>
          </a:r>
          <a:r>
            <a:rPr lang="et-EE" sz="1800" kern="1200" dirty="0" err="1" smtClean="0"/>
            <a:t>suppress</a:t>
          </a:r>
          <a:r>
            <a:rPr lang="et-EE" sz="1800" kern="1200" dirty="0" smtClean="0"/>
            <a:t> </a:t>
          </a:r>
          <a:r>
            <a:rPr lang="et-EE" sz="1800" kern="1200" dirty="0" err="1" smtClean="0"/>
            <a:t>cladding</a:t>
          </a:r>
          <a:r>
            <a:rPr lang="et-EE" sz="1800" kern="1200" dirty="0" smtClean="0"/>
            <a:t> </a:t>
          </a:r>
          <a:r>
            <a:rPr lang="et-EE" sz="1800" kern="1200" dirty="0" err="1" smtClean="0"/>
            <a:t>modes</a:t>
          </a:r>
          <a:endParaRPr lang="en-US" sz="1800" kern="1200" dirty="0"/>
        </a:p>
      </dsp:txBody>
      <dsp:txXfrm>
        <a:off x="21256" y="2202324"/>
        <a:ext cx="6499537" cy="683209"/>
      </dsp:txXfrm>
    </dsp:sp>
    <dsp:sp modelId="{A629E524-E5BF-4324-9B94-35904614F31B}">
      <dsp:nvSpPr>
        <dsp:cNvPr id="0" name=""/>
        <dsp:cNvSpPr/>
      </dsp:nvSpPr>
      <dsp:spPr>
        <a:xfrm rot="5400000">
          <a:off x="3134951" y="2924933"/>
          <a:ext cx="272145" cy="3265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3173052" y="2952148"/>
        <a:ext cx="195944" cy="190502"/>
      </dsp:txXfrm>
    </dsp:sp>
    <dsp:sp modelId="{C22C79D7-60C8-4CFF-B09E-402E4D332C88}">
      <dsp:nvSpPr>
        <dsp:cNvPr id="0" name=""/>
        <dsp:cNvSpPr/>
      </dsp:nvSpPr>
      <dsp:spPr>
        <a:xfrm>
          <a:off x="-2668" y="3269650"/>
          <a:ext cx="6547386" cy="7257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dirty="0" smtClean="0"/>
            <a:t> </a:t>
          </a:r>
          <a:r>
            <a:rPr lang="et-EE" sz="1800" kern="1200" dirty="0" err="1" smtClean="0"/>
            <a:t>Better</a:t>
          </a:r>
          <a:r>
            <a:rPr lang="et-EE" sz="1800" kern="1200" dirty="0" smtClean="0"/>
            <a:t> </a:t>
          </a:r>
          <a:r>
            <a:rPr lang="et-EE" sz="1800" kern="1200" dirty="0" err="1" smtClean="0"/>
            <a:t>dispersion</a:t>
          </a:r>
          <a:r>
            <a:rPr lang="et-EE" sz="1800" kern="1200" dirty="0" smtClean="0"/>
            <a:t> </a:t>
          </a:r>
          <a:r>
            <a:rPr lang="et-EE" sz="1800" kern="1200" dirty="0" err="1" smtClean="0"/>
            <a:t>compensation</a:t>
          </a:r>
          <a:r>
            <a:rPr lang="et-EE" sz="1800" kern="1200" dirty="0" smtClean="0"/>
            <a:t> </a:t>
          </a:r>
          <a:r>
            <a:rPr lang="et-EE" sz="1800" kern="1200" dirty="0" err="1" smtClean="0"/>
            <a:t>is</a:t>
          </a:r>
          <a:r>
            <a:rPr lang="et-EE" sz="1800" kern="1200" dirty="0" smtClean="0"/>
            <a:t> </a:t>
          </a:r>
          <a:r>
            <a:rPr lang="et-EE" sz="1800" kern="1200" dirty="0" err="1" smtClean="0"/>
            <a:t>needed</a:t>
          </a:r>
          <a:r>
            <a:rPr lang="et-EE" sz="1800" kern="1200" dirty="0" smtClean="0"/>
            <a:t> </a:t>
          </a:r>
          <a:r>
            <a:rPr lang="et-EE" sz="1800" kern="1200" dirty="0" err="1" smtClean="0"/>
            <a:t>to</a:t>
          </a:r>
          <a:r>
            <a:rPr lang="et-EE" sz="1800" kern="1200" dirty="0" smtClean="0"/>
            <a:t> </a:t>
          </a:r>
          <a:r>
            <a:rPr lang="et-EE" sz="1800" kern="1200" dirty="0" err="1" smtClean="0"/>
            <a:t>stay</a:t>
          </a:r>
          <a:r>
            <a:rPr lang="et-EE" sz="1800" kern="1200" dirty="0" smtClean="0"/>
            <a:t> in </a:t>
          </a:r>
          <a:r>
            <a:rPr lang="et-EE" sz="1800" kern="1200" dirty="0" err="1" smtClean="0"/>
            <a:t>the</a:t>
          </a:r>
          <a:r>
            <a:rPr lang="et-EE" sz="1800" kern="1200" dirty="0" smtClean="0"/>
            <a:t> </a:t>
          </a:r>
          <a:r>
            <a:rPr lang="et-EE" sz="1800" kern="1200" dirty="0" err="1" smtClean="0"/>
            <a:t>phase</a:t>
          </a:r>
          <a:r>
            <a:rPr lang="et-EE" sz="1800" kern="1200" dirty="0" smtClean="0"/>
            <a:t> </a:t>
          </a:r>
          <a:r>
            <a:rPr lang="et-EE" sz="1800" kern="1200" dirty="0" err="1" smtClean="0"/>
            <a:t>measurement</a:t>
          </a:r>
          <a:r>
            <a:rPr lang="et-EE" sz="1800" kern="1200" dirty="0" smtClean="0"/>
            <a:t> range of </a:t>
          </a:r>
          <a:r>
            <a:rPr lang="et-EE" sz="1800" kern="1200" dirty="0" err="1" smtClean="0"/>
            <a:t>the</a:t>
          </a:r>
          <a:r>
            <a:rPr lang="et-EE" sz="1800" kern="1200" dirty="0" smtClean="0"/>
            <a:t> </a:t>
          </a:r>
          <a:r>
            <a:rPr lang="et-EE" sz="1800" kern="1200" dirty="0" err="1" smtClean="0"/>
            <a:t>system</a:t>
          </a:r>
          <a:endParaRPr lang="en-US" sz="1800" kern="1200" dirty="0"/>
        </a:p>
      </dsp:txBody>
      <dsp:txXfrm>
        <a:off x="18588" y="3290906"/>
        <a:ext cx="6504874" cy="683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Kelle logod siin peavad olema? EMPIR? PhotInd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9871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815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ight-gradient"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 sz="30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685800" y="658800"/>
            <a:ext cx="7772400" cy="276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 dirty="0"/>
              <a:t>Single-mode fiber dispersion characterization </a:t>
            </a:r>
            <a:r>
              <a:rPr lang="et-EE" sz="3000" b="0" dirty="0" err="1" smtClean="0"/>
              <a:t>with</a:t>
            </a:r>
            <a:r>
              <a:rPr lang="en" sz="3000" b="0" dirty="0" smtClean="0"/>
              <a:t> </a:t>
            </a:r>
            <a:r>
              <a:rPr lang="en" sz="3000" b="0" dirty="0"/>
              <a:t>ultrabroadband white light </a:t>
            </a:r>
            <a:r>
              <a:rPr lang="en" sz="3000" b="0" dirty="0" smtClean="0"/>
              <a:t>spectral interfero</a:t>
            </a:r>
            <a:r>
              <a:rPr lang="et-EE" sz="3000" b="0" dirty="0" err="1" smtClean="0"/>
              <a:t>metry</a:t>
            </a:r>
            <a:endParaRPr sz="3000" b="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666666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000" b="0" dirty="0" err="1" smtClean="0">
                <a:solidFill>
                  <a:srgbClr val="999999"/>
                </a:solidFill>
              </a:rPr>
              <a:t>PhotInd</a:t>
            </a:r>
            <a:r>
              <a:rPr lang="et-EE" sz="2000" b="0" dirty="0" smtClean="0">
                <a:solidFill>
                  <a:srgbClr val="999999"/>
                </a:solidFill>
              </a:rPr>
              <a:t> </a:t>
            </a:r>
            <a:r>
              <a:rPr lang="et-EE" sz="2000" b="0" dirty="0" err="1" smtClean="0">
                <a:solidFill>
                  <a:srgbClr val="999999"/>
                </a:solidFill>
              </a:rPr>
              <a:t>Prague</a:t>
            </a:r>
            <a:r>
              <a:rPr lang="en" sz="2000" b="0" dirty="0" smtClean="0">
                <a:solidFill>
                  <a:srgbClr val="999999"/>
                </a:solidFill>
              </a:rPr>
              <a:t> 2</a:t>
            </a:r>
            <a:r>
              <a:rPr lang="et-EE" sz="2000" b="0" dirty="0" smtClean="0">
                <a:solidFill>
                  <a:srgbClr val="999999"/>
                </a:solidFill>
              </a:rPr>
              <a:t>6</a:t>
            </a:r>
            <a:r>
              <a:rPr lang="en" sz="2000" b="0" dirty="0" smtClean="0">
                <a:solidFill>
                  <a:srgbClr val="999999"/>
                </a:solidFill>
              </a:rPr>
              <a:t>.0</a:t>
            </a:r>
            <a:r>
              <a:rPr lang="et-EE" sz="2000" b="0" dirty="0" smtClean="0">
                <a:solidFill>
                  <a:srgbClr val="999999"/>
                </a:solidFill>
              </a:rPr>
              <a:t>6</a:t>
            </a:r>
            <a:r>
              <a:rPr lang="en" sz="2000" b="0" dirty="0" smtClean="0">
                <a:solidFill>
                  <a:srgbClr val="999999"/>
                </a:solidFill>
              </a:rPr>
              <a:t>.2018</a:t>
            </a:r>
            <a:endParaRPr sz="2000" b="0" dirty="0">
              <a:solidFill>
                <a:srgbClr val="999999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b="0" dirty="0">
              <a:solidFill>
                <a:srgbClr val="999999"/>
              </a:solidFill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4554300" y="3604591"/>
            <a:ext cx="3903900" cy="13737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000" u="sng" dirty="0" smtClean="0"/>
              <a:t>Andreas Valdmann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Sandhra-Mirella </a:t>
            </a:r>
            <a:r>
              <a:rPr lang="en" sz="2000" dirty="0"/>
              <a:t>Valdma</a:t>
            </a:r>
            <a:endParaRPr sz="20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Heli Lukner</a:t>
            </a:r>
            <a:endParaRPr sz="20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dirty="0"/>
              <a:t>University of Tartu</a:t>
            </a:r>
            <a:endParaRPr sz="2000" i="1" dirty="0"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825" y="3996825"/>
            <a:ext cx="2867025" cy="7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6258"/>
            <a:ext cx="8229600" cy="857400"/>
          </a:xfrm>
        </p:spPr>
        <p:txBody>
          <a:bodyPr/>
          <a:lstStyle/>
          <a:p>
            <a:r>
              <a:rPr lang="et-EE" sz="2400" b="0" dirty="0" err="1" smtClean="0"/>
              <a:t>Issues</a:t>
            </a:r>
            <a:r>
              <a:rPr lang="et-EE" sz="2400" b="0" dirty="0" smtClean="0"/>
              <a:t> </a:t>
            </a:r>
            <a:r>
              <a:rPr lang="en-US" sz="2400" b="0" dirty="0" smtClean="0"/>
              <a:t>1</a:t>
            </a:r>
            <a:r>
              <a:rPr lang="et-EE" sz="2400" b="0" dirty="0" smtClean="0"/>
              <a:t>: </a:t>
            </a:r>
            <a:r>
              <a:rPr lang="et-EE" sz="2400" b="0" dirty="0" err="1" smtClean="0"/>
              <a:t>measurement</a:t>
            </a:r>
            <a:r>
              <a:rPr lang="et-EE" sz="2400" b="0" dirty="0" smtClean="0"/>
              <a:t> </a:t>
            </a:r>
            <a:r>
              <a:rPr lang="et-EE" sz="2400" b="0" dirty="0" err="1" smtClean="0"/>
              <a:t>noise</a:t>
            </a:r>
            <a:r>
              <a:rPr lang="et-EE" sz="2400" b="0" dirty="0" smtClean="0"/>
              <a:t> </a:t>
            </a:r>
            <a:r>
              <a:rPr lang="et-EE" sz="2400" b="0" dirty="0" err="1" smtClean="0"/>
              <a:t>caused</a:t>
            </a:r>
            <a:r>
              <a:rPr lang="et-EE" sz="2400" b="0" dirty="0" smtClean="0"/>
              <a:t> </a:t>
            </a:r>
            <a:r>
              <a:rPr lang="et-EE" sz="2400" b="0" dirty="0" err="1" smtClean="0"/>
              <a:t>by</a:t>
            </a:r>
            <a:r>
              <a:rPr lang="et-EE" sz="2400" b="0" dirty="0" smtClean="0"/>
              <a:t> </a:t>
            </a:r>
            <a:r>
              <a:rPr lang="et-EE" sz="2400" b="0" dirty="0" err="1" smtClean="0"/>
              <a:t>cladding</a:t>
            </a:r>
            <a:r>
              <a:rPr lang="et-EE" sz="2400" b="0" dirty="0" smtClean="0"/>
              <a:t> </a:t>
            </a:r>
            <a:r>
              <a:rPr lang="et-EE" sz="2400" b="0" dirty="0" err="1" smtClean="0"/>
              <a:t>modes</a:t>
            </a:r>
            <a:r>
              <a:rPr lang="en-US" sz="2400" b="0" dirty="0" smtClean="0"/>
              <a:t> </a:t>
            </a:r>
            <a:endParaRPr lang="en-US" sz="2400" b="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68750692"/>
              </p:ext>
            </p:extLst>
          </p:nvPr>
        </p:nvGraphicFramePr>
        <p:xfrm>
          <a:off x="1300975" y="944432"/>
          <a:ext cx="6542049" cy="3999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3397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6258"/>
            <a:ext cx="8229600" cy="857400"/>
          </a:xfrm>
        </p:spPr>
        <p:txBody>
          <a:bodyPr/>
          <a:lstStyle/>
          <a:p>
            <a:r>
              <a:rPr lang="et-EE" sz="2400" b="0" dirty="0" err="1" smtClean="0"/>
              <a:t>Issues</a:t>
            </a:r>
            <a:r>
              <a:rPr lang="et-EE" sz="2400" b="0" dirty="0" smtClean="0"/>
              <a:t> </a:t>
            </a:r>
            <a:r>
              <a:rPr lang="et-EE" sz="2400" b="0" dirty="0"/>
              <a:t>2</a:t>
            </a:r>
            <a:r>
              <a:rPr lang="et-EE" sz="2400" b="0" dirty="0" smtClean="0"/>
              <a:t>: </a:t>
            </a:r>
            <a:r>
              <a:rPr lang="et-EE" sz="2400" b="0" dirty="0" err="1" smtClean="0"/>
              <a:t>not</a:t>
            </a:r>
            <a:r>
              <a:rPr lang="et-EE" sz="2400" b="0" dirty="0" smtClean="0"/>
              <a:t> </a:t>
            </a:r>
            <a:r>
              <a:rPr lang="et-EE" sz="2400" b="0" dirty="0" err="1" smtClean="0"/>
              <a:t>enough</a:t>
            </a:r>
            <a:r>
              <a:rPr lang="et-EE" sz="2400" b="0" dirty="0" smtClean="0"/>
              <a:t> </a:t>
            </a:r>
            <a:r>
              <a:rPr lang="et-EE" sz="2400" b="0" dirty="0" err="1" smtClean="0"/>
              <a:t>reference</a:t>
            </a:r>
            <a:r>
              <a:rPr lang="et-EE" sz="2400" b="0" dirty="0" smtClean="0"/>
              <a:t> </a:t>
            </a:r>
            <a:r>
              <a:rPr lang="et-EE" sz="2400" b="0" dirty="0" err="1" smtClean="0"/>
              <a:t>data</a:t>
            </a:r>
            <a:r>
              <a:rPr lang="en-US" sz="2400" b="0" dirty="0" smtClean="0"/>
              <a:t> </a:t>
            </a:r>
            <a:endParaRPr lang="en-US" sz="2400" b="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00514" y="1075022"/>
            <a:ext cx="7748337" cy="3725700"/>
          </a:xfrm>
        </p:spPr>
        <p:txBody>
          <a:bodyPr/>
          <a:lstStyle/>
          <a:p>
            <a:pPr marL="38100" indent="0">
              <a:buNone/>
            </a:pPr>
            <a:r>
              <a:rPr lang="et-EE" sz="2000" dirty="0" err="1" smtClean="0"/>
              <a:t>Problem</a:t>
            </a:r>
            <a:r>
              <a:rPr lang="et-EE" sz="2000" dirty="0" smtClean="0"/>
              <a:t>: </a:t>
            </a:r>
            <a:r>
              <a:rPr lang="et-EE" sz="2000" dirty="0" err="1" smtClean="0"/>
              <a:t>the</a:t>
            </a:r>
            <a:r>
              <a:rPr lang="et-EE" sz="2000" dirty="0" smtClean="0"/>
              <a:t> </a:t>
            </a:r>
            <a:r>
              <a:rPr lang="et-EE" sz="2000" dirty="0" err="1" smtClean="0"/>
              <a:t>Thorlabs</a:t>
            </a:r>
            <a:r>
              <a:rPr lang="et-EE" sz="2000" dirty="0" smtClean="0"/>
              <a:t> </a:t>
            </a:r>
            <a:r>
              <a:rPr lang="et-EE" sz="2000" dirty="0" err="1" smtClean="0"/>
              <a:t>dispersion</a:t>
            </a:r>
            <a:r>
              <a:rPr lang="et-EE" sz="2000" dirty="0" smtClean="0"/>
              <a:t> </a:t>
            </a:r>
            <a:r>
              <a:rPr lang="et-EE" sz="2000" dirty="0" err="1" smtClean="0"/>
              <a:t>data</a:t>
            </a:r>
            <a:r>
              <a:rPr lang="et-EE" sz="2000" dirty="0" smtClean="0"/>
              <a:t> </a:t>
            </a:r>
            <a:r>
              <a:rPr lang="et-EE" sz="2000" dirty="0" err="1" smtClean="0"/>
              <a:t>comes</a:t>
            </a:r>
            <a:r>
              <a:rPr lang="et-EE" sz="2000" dirty="0" smtClean="0"/>
              <a:t> </a:t>
            </a:r>
            <a:r>
              <a:rPr lang="et-EE" sz="2000" dirty="0" err="1" smtClean="0"/>
              <a:t>without</a:t>
            </a:r>
            <a:r>
              <a:rPr lang="et-EE" sz="2000" dirty="0" smtClean="0"/>
              <a:t> </a:t>
            </a:r>
            <a:r>
              <a:rPr lang="et-EE" sz="2000" dirty="0" err="1" smtClean="0"/>
              <a:t>uncertainty</a:t>
            </a:r>
            <a:r>
              <a:rPr lang="et-EE" sz="2000" dirty="0" smtClean="0"/>
              <a:t> </a:t>
            </a:r>
            <a:r>
              <a:rPr lang="et-EE" sz="2000" dirty="0" err="1" smtClean="0"/>
              <a:t>estimates</a:t>
            </a:r>
            <a:r>
              <a:rPr lang="et-EE" sz="2000" dirty="0" smtClean="0"/>
              <a:t>. </a:t>
            </a:r>
            <a:r>
              <a:rPr lang="et-EE" sz="2000" dirty="0" err="1" smtClean="0"/>
              <a:t>We</a:t>
            </a:r>
            <a:r>
              <a:rPr lang="et-EE" sz="2000" dirty="0" smtClean="0"/>
              <a:t> </a:t>
            </a:r>
            <a:r>
              <a:rPr lang="et-EE" sz="2000" dirty="0" err="1" smtClean="0"/>
              <a:t>cannot</a:t>
            </a:r>
            <a:r>
              <a:rPr lang="et-EE" sz="2000" dirty="0" smtClean="0"/>
              <a:t> </a:t>
            </a:r>
            <a:r>
              <a:rPr lang="et-EE" sz="2000" dirty="0" err="1" smtClean="0"/>
              <a:t>say</a:t>
            </a:r>
            <a:r>
              <a:rPr lang="et-EE" sz="2000" dirty="0" smtClean="0"/>
              <a:t> </a:t>
            </a:r>
            <a:r>
              <a:rPr lang="et-EE" sz="2000" dirty="0" err="1" smtClean="0"/>
              <a:t>if</a:t>
            </a:r>
            <a:r>
              <a:rPr lang="et-EE" sz="2000" dirty="0" smtClean="0"/>
              <a:t> </a:t>
            </a:r>
            <a:r>
              <a:rPr lang="et-EE" sz="2000" dirty="0" err="1" smtClean="0"/>
              <a:t>the</a:t>
            </a:r>
            <a:r>
              <a:rPr lang="et-EE" sz="2000" dirty="0" smtClean="0"/>
              <a:t> </a:t>
            </a:r>
            <a:r>
              <a:rPr lang="et-EE" sz="2000" dirty="0" err="1" smtClean="0"/>
              <a:t>variations</a:t>
            </a:r>
            <a:r>
              <a:rPr lang="et-EE" sz="2000" dirty="0" smtClean="0"/>
              <a:t> in </a:t>
            </a:r>
            <a:r>
              <a:rPr lang="et-EE" sz="2000" dirty="0" err="1" smtClean="0"/>
              <a:t>our</a:t>
            </a:r>
            <a:r>
              <a:rPr lang="et-EE" sz="2000" dirty="0" smtClean="0"/>
              <a:t> </a:t>
            </a:r>
            <a:r>
              <a:rPr lang="et-EE" sz="2000" dirty="0" err="1" smtClean="0"/>
              <a:t>measurement</a:t>
            </a:r>
            <a:r>
              <a:rPr lang="et-EE" sz="2000" dirty="0" smtClean="0"/>
              <a:t> </a:t>
            </a:r>
            <a:r>
              <a:rPr lang="et-EE" sz="2000" dirty="0" err="1" smtClean="0"/>
              <a:t>results</a:t>
            </a:r>
            <a:r>
              <a:rPr lang="et-EE" sz="2000" dirty="0" smtClean="0"/>
              <a:t> </a:t>
            </a:r>
            <a:r>
              <a:rPr lang="et-EE" sz="2000" dirty="0" err="1" smtClean="0"/>
              <a:t>come</a:t>
            </a:r>
            <a:r>
              <a:rPr lang="et-EE" sz="2000" dirty="0" smtClean="0"/>
              <a:t> </a:t>
            </a:r>
            <a:r>
              <a:rPr lang="et-EE" sz="2000" dirty="0" err="1" smtClean="0"/>
              <a:t>from</a:t>
            </a:r>
            <a:r>
              <a:rPr lang="et-EE" sz="2000" dirty="0" smtClean="0"/>
              <a:t> </a:t>
            </a:r>
            <a:r>
              <a:rPr lang="et-EE" sz="2000" dirty="0" err="1" smtClean="0"/>
              <a:t>our</a:t>
            </a:r>
            <a:r>
              <a:rPr lang="et-EE" sz="2000" dirty="0" smtClean="0"/>
              <a:t> </a:t>
            </a:r>
            <a:r>
              <a:rPr lang="et-EE" sz="2000" dirty="0" err="1" smtClean="0"/>
              <a:t>system</a:t>
            </a:r>
            <a:r>
              <a:rPr lang="et-EE" sz="2000" dirty="0" smtClean="0"/>
              <a:t> </a:t>
            </a:r>
            <a:r>
              <a:rPr lang="et-EE" sz="2000" dirty="0" err="1" smtClean="0"/>
              <a:t>or</a:t>
            </a:r>
            <a:r>
              <a:rPr lang="et-EE" sz="2000" dirty="0" smtClean="0"/>
              <a:t> </a:t>
            </a:r>
            <a:r>
              <a:rPr lang="et-EE" sz="2000" dirty="0" err="1" smtClean="0"/>
              <a:t>from</a:t>
            </a:r>
            <a:r>
              <a:rPr lang="et-EE" sz="2000" dirty="0" smtClean="0"/>
              <a:t> </a:t>
            </a:r>
            <a:r>
              <a:rPr lang="et-EE" sz="2000" dirty="0" err="1" smtClean="0"/>
              <a:t>the</a:t>
            </a:r>
            <a:r>
              <a:rPr lang="et-EE" sz="2000" dirty="0" smtClean="0"/>
              <a:t> </a:t>
            </a:r>
            <a:r>
              <a:rPr lang="et-EE" sz="2000" dirty="0" err="1" smtClean="0"/>
              <a:t>fibers</a:t>
            </a:r>
            <a:r>
              <a:rPr lang="et-EE" sz="2000" dirty="0" smtClean="0"/>
              <a:t>.</a:t>
            </a:r>
          </a:p>
          <a:p>
            <a:pPr marL="38100" indent="0">
              <a:buNone/>
            </a:pPr>
            <a:endParaRPr lang="et-EE" sz="2000" dirty="0"/>
          </a:p>
          <a:p>
            <a:pPr marL="38100" indent="0">
              <a:buNone/>
            </a:pPr>
            <a:r>
              <a:rPr lang="et-EE" sz="2000" dirty="0" err="1" smtClean="0"/>
              <a:t>Solution</a:t>
            </a:r>
            <a:r>
              <a:rPr lang="et-EE" sz="2000" dirty="0" smtClean="0"/>
              <a:t>: </a:t>
            </a:r>
            <a:r>
              <a:rPr lang="et-EE" sz="2000" dirty="0" err="1" smtClean="0"/>
              <a:t>well-characterized</a:t>
            </a:r>
            <a:r>
              <a:rPr lang="et-EE" sz="2000" dirty="0" smtClean="0"/>
              <a:t> test </a:t>
            </a:r>
            <a:r>
              <a:rPr lang="et-EE" sz="2000" dirty="0" err="1" smtClean="0"/>
              <a:t>fibers</a:t>
            </a:r>
            <a:r>
              <a:rPr lang="et-EE" sz="2000" dirty="0" smtClean="0"/>
              <a:t> are </a:t>
            </a:r>
            <a:r>
              <a:rPr lang="et-EE" sz="2000" dirty="0" err="1" smtClean="0"/>
              <a:t>needed</a:t>
            </a:r>
            <a:r>
              <a:rPr lang="et-EE" sz="2000" dirty="0" smtClean="0"/>
              <a:t>.</a:t>
            </a:r>
          </a:p>
          <a:p>
            <a:pPr marL="38100" indent="0">
              <a:buNone/>
            </a:pPr>
            <a:endParaRPr lang="et-EE" sz="2000" dirty="0"/>
          </a:p>
          <a:p>
            <a:pPr marL="38100" indent="0">
              <a:buNone/>
            </a:pPr>
            <a:r>
              <a:rPr lang="et-EE" sz="2000" dirty="0" err="1" smtClean="0"/>
              <a:t>Note</a:t>
            </a:r>
            <a:r>
              <a:rPr lang="et-EE" sz="2000" dirty="0" smtClean="0"/>
              <a:t>: in </a:t>
            </a:r>
            <a:r>
              <a:rPr lang="et-EE" sz="2000" dirty="0" err="1" smtClean="0"/>
              <a:t>addition</a:t>
            </a:r>
            <a:r>
              <a:rPr lang="et-EE" sz="2000" dirty="0" smtClean="0"/>
              <a:t> </a:t>
            </a:r>
            <a:r>
              <a:rPr lang="et-EE" sz="2000" dirty="0" err="1" smtClean="0"/>
              <a:t>to</a:t>
            </a:r>
            <a:r>
              <a:rPr lang="et-EE" sz="2000" dirty="0" smtClean="0"/>
              <a:t> </a:t>
            </a:r>
            <a:r>
              <a:rPr lang="et-EE" sz="2000" dirty="0" err="1" smtClean="0"/>
              <a:t>fiber</a:t>
            </a:r>
            <a:r>
              <a:rPr lang="et-EE" sz="2000" dirty="0" smtClean="0"/>
              <a:t> </a:t>
            </a:r>
            <a:r>
              <a:rPr lang="et-EE" sz="2000" dirty="0" err="1" smtClean="0"/>
              <a:t>dispersion</a:t>
            </a:r>
            <a:r>
              <a:rPr lang="et-EE" sz="2000" dirty="0" smtClean="0"/>
              <a:t>, </a:t>
            </a:r>
            <a:r>
              <a:rPr lang="et-EE" sz="2000" dirty="0" err="1" smtClean="0"/>
              <a:t>we</a:t>
            </a:r>
            <a:r>
              <a:rPr lang="et-EE" sz="2000" dirty="0" smtClean="0"/>
              <a:t> </a:t>
            </a:r>
            <a:r>
              <a:rPr lang="et-EE" sz="2000" dirty="0" err="1" smtClean="0"/>
              <a:t>can</a:t>
            </a:r>
            <a:r>
              <a:rPr lang="et-EE" sz="2000" dirty="0" smtClean="0"/>
              <a:t> </a:t>
            </a:r>
            <a:r>
              <a:rPr lang="et-EE" sz="2000" dirty="0" err="1" smtClean="0"/>
              <a:t>also</a:t>
            </a:r>
            <a:r>
              <a:rPr lang="et-EE" sz="2000" dirty="0" smtClean="0"/>
              <a:t> </a:t>
            </a:r>
            <a:r>
              <a:rPr lang="et-EE" sz="2000" dirty="0" err="1" smtClean="0"/>
              <a:t>measure</a:t>
            </a:r>
            <a:r>
              <a:rPr lang="et-EE" sz="2000" dirty="0" smtClean="0"/>
              <a:t> </a:t>
            </a:r>
            <a:r>
              <a:rPr lang="et-EE" sz="2000" dirty="0" err="1" smtClean="0"/>
              <a:t>the</a:t>
            </a:r>
            <a:r>
              <a:rPr lang="et-EE" sz="2000" dirty="0" smtClean="0"/>
              <a:t> </a:t>
            </a:r>
            <a:r>
              <a:rPr lang="et-EE" sz="2000" dirty="0" err="1" smtClean="0"/>
              <a:t>effective</a:t>
            </a:r>
            <a:r>
              <a:rPr lang="et-EE" sz="2000" dirty="0" smtClean="0"/>
              <a:t> </a:t>
            </a:r>
            <a:r>
              <a:rPr lang="et-EE" sz="2000" dirty="0" err="1" smtClean="0"/>
              <a:t>refractive</a:t>
            </a:r>
            <a:r>
              <a:rPr lang="et-EE" sz="2000" dirty="0" smtClean="0"/>
              <a:t> </a:t>
            </a:r>
            <a:r>
              <a:rPr lang="et-EE" sz="2000" dirty="0" err="1" smtClean="0"/>
              <a:t>index</a:t>
            </a:r>
            <a:r>
              <a:rPr lang="et-EE" sz="2000" dirty="0" smtClean="0"/>
              <a:t>. </a:t>
            </a:r>
            <a:r>
              <a:rPr lang="et-EE" sz="2000" dirty="0" err="1" smtClean="0"/>
              <a:t>However</a:t>
            </a:r>
            <a:r>
              <a:rPr lang="et-EE" sz="2000" dirty="0" smtClean="0"/>
              <a:t>, no </a:t>
            </a:r>
            <a:r>
              <a:rPr lang="et-EE" sz="2000" dirty="0" err="1" smtClean="0"/>
              <a:t>reference</a:t>
            </a:r>
            <a:r>
              <a:rPr lang="et-EE" sz="2000" dirty="0" smtClean="0"/>
              <a:t> </a:t>
            </a:r>
            <a:r>
              <a:rPr lang="et-EE" sz="2000" dirty="0" err="1" smtClean="0"/>
              <a:t>data</a:t>
            </a:r>
            <a:r>
              <a:rPr lang="et-EE" sz="2000" dirty="0" smtClean="0"/>
              <a:t> </a:t>
            </a:r>
            <a:r>
              <a:rPr lang="et-EE" sz="2000" dirty="0" err="1" smtClean="0"/>
              <a:t>is</a:t>
            </a:r>
            <a:r>
              <a:rPr lang="et-EE" sz="2000" dirty="0" smtClean="0"/>
              <a:t> </a:t>
            </a:r>
            <a:r>
              <a:rPr lang="et-EE" sz="2000" dirty="0" err="1" smtClean="0"/>
              <a:t>available</a:t>
            </a:r>
            <a:r>
              <a:rPr lang="et-EE" sz="2000" dirty="0" smtClean="0"/>
              <a:t>. </a:t>
            </a:r>
            <a:r>
              <a:rPr lang="et-EE" sz="2000" dirty="0" err="1" smtClean="0"/>
              <a:t>Providing</a:t>
            </a:r>
            <a:r>
              <a:rPr lang="et-EE" sz="2000" dirty="0" smtClean="0"/>
              <a:t> </a:t>
            </a:r>
            <a:r>
              <a:rPr lang="et-EE" sz="2000" dirty="0" err="1" smtClean="0"/>
              <a:t>reference</a:t>
            </a:r>
            <a:r>
              <a:rPr lang="et-EE" sz="2000" dirty="0" smtClean="0"/>
              <a:t> </a:t>
            </a:r>
            <a:r>
              <a:rPr lang="et-EE" sz="2000" dirty="0" err="1" smtClean="0"/>
              <a:t>data</a:t>
            </a:r>
            <a:r>
              <a:rPr lang="et-EE" sz="2000" dirty="0" smtClean="0"/>
              <a:t> </a:t>
            </a:r>
            <a:r>
              <a:rPr lang="et-EE" sz="2000" dirty="0" err="1" smtClean="0"/>
              <a:t>for</a:t>
            </a:r>
            <a:r>
              <a:rPr lang="et-EE" sz="2000" dirty="0" smtClean="0"/>
              <a:t> </a:t>
            </a:r>
            <a:r>
              <a:rPr lang="et-EE" sz="2000" dirty="0" err="1" smtClean="0"/>
              <a:t>refractive</a:t>
            </a:r>
            <a:r>
              <a:rPr lang="et-EE" sz="2000" dirty="0" smtClean="0"/>
              <a:t> </a:t>
            </a:r>
            <a:r>
              <a:rPr lang="et-EE" sz="2000" dirty="0" err="1" smtClean="0"/>
              <a:t>index</a:t>
            </a:r>
            <a:r>
              <a:rPr lang="et-EE" sz="2000" dirty="0" smtClean="0"/>
              <a:t> </a:t>
            </a:r>
            <a:r>
              <a:rPr lang="et-EE" sz="2000" dirty="0" err="1" smtClean="0"/>
              <a:t>dispersion</a:t>
            </a:r>
            <a:r>
              <a:rPr lang="et-EE" sz="2000" dirty="0" smtClean="0"/>
              <a:t> </a:t>
            </a:r>
            <a:r>
              <a:rPr lang="et-EE" sz="2000" dirty="0" err="1" smtClean="0"/>
              <a:t>via</a:t>
            </a:r>
            <a:r>
              <a:rPr lang="et-EE" sz="2000" dirty="0" smtClean="0"/>
              <a:t> </a:t>
            </a:r>
            <a:r>
              <a:rPr lang="et-EE" sz="2000" dirty="0" err="1" smtClean="0"/>
              <a:t>modelling</a:t>
            </a:r>
            <a:r>
              <a:rPr lang="et-EE" sz="2000" dirty="0" smtClean="0"/>
              <a:t> </a:t>
            </a:r>
            <a:r>
              <a:rPr lang="et-EE" sz="2000" dirty="0" err="1" smtClean="0"/>
              <a:t>or</a:t>
            </a:r>
            <a:r>
              <a:rPr lang="et-EE" sz="2000" dirty="0" smtClean="0"/>
              <a:t> </a:t>
            </a:r>
            <a:r>
              <a:rPr lang="et-EE" sz="2000" dirty="0" err="1" smtClean="0"/>
              <a:t>independent</a:t>
            </a:r>
            <a:r>
              <a:rPr lang="et-EE" sz="2000" dirty="0" smtClean="0"/>
              <a:t> </a:t>
            </a:r>
            <a:r>
              <a:rPr lang="et-EE" sz="2000" dirty="0" err="1" smtClean="0"/>
              <a:t>measurements</a:t>
            </a:r>
            <a:r>
              <a:rPr lang="et-EE" sz="2000" dirty="0" smtClean="0"/>
              <a:t> </a:t>
            </a:r>
            <a:r>
              <a:rPr lang="et-EE" sz="2000" dirty="0" err="1" smtClean="0"/>
              <a:t>would</a:t>
            </a:r>
            <a:r>
              <a:rPr lang="et-EE" sz="2000" dirty="0" smtClean="0"/>
              <a:t> </a:t>
            </a:r>
            <a:r>
              <a:rPr lang="et-EE" sz="2000" dirty="0" err="1" smtClean="0"/>
              <a:t>help</a:t>
            </a:r>
            <a:r>
              <a:rPr lang="et-EE" sz="2000" dirty="0" smtClean="0"/>
              <a:t> </a:t>
            </a:r>
            <a:r>
              <a:rPr lang="et-EE" sz="2000" dirty="0" err="1" smtClean="0"/>
              <a:t>to</a:t>
            </a:r>
            <a:r>
              <a:rPr lang="et-EE" sz="2000" dirty="0" smtClean="0"/>
              <a:t> </a:t>
            </a:r>
            <a:r>
              <a:rPr lang="et-EE" sz="2000" dirty="0" err="1" smtClean="0"/>
              <a:t>verify</a:t>
            </a:r>
            <a:r>
              <a:rPr lang="et-EE" sz="2000" dirty="0" smtClean="0"/>
              <a:t> </a:t>
            </a:r>
            <a:r>
              <a:rPr lang="et-EE" sz="2000" dirty="0" err="1" smtClean="0"/>
              <a:t>our</a:t>
            </a:r>
            <a:r>
              <a:rPr lang="et-EE" sz="2000" dirty="0" smtClean="0"/>
              <a:t> </a:t>
            </a:r>
            <a:r>
              <a:rPr lang="et-EE" sz="2000" dirty="0" err="1" smtClean="0"/>
              <a:t>method</a:t>
            </a:r>
            <a:r>
              <a:rPr lang="et-EE" sz="2000" dirty="0" smtClean="0"/>
              <a:t>.</a:t>
            </a:r>
          </a:p>
          <a:p>
            <a:pPr marL="38100" indent="0">
              <a:buNone/>
            </a:pPr>
            <a:endParaRPr lang="et-EE" sz="2000" dirty="0"/>
          </a:p>
          <a:p>
            <a:pPr marL="38100" indent="0"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7571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/>
              <a:t>Conclusion</a:t>
            </a:r>
            <a:endParaRPr sz="2400" b="0"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We found out that the dispersion of the fiber varies considerably depending on the part of the </a:t>
            </a:r>
            <a:r>
              <a:rPr lang="en" sz="1800" dirty="0" smtClean="0"/>
              <a:t>fiber</a:t>
            </a:r>
            <a:r>
              <a:rPr lang="et-EE" sz="1800" dirty="0" smtClean="0"/>
              <a:t> </a:t>
            </a:r>
            <a:r>
              <a:rPr lang="et-EE" sz="1800" dirty="0" err="1" smtClean="0"/>
              <a:t>spool</a:t>
            </a:r>
            <a:r>
              <a:rPr lang="en" sz="1800" dirty="0" smtClean="0"/>
              <a:t> </a:t>
            </a:r>
            <a:r>
              <a:rPr lang="en" sz="1800" dirty="0"/>
              <a:t>used.</a:t>
            </a:r>
            <a:endParaRPr sz="1800"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t-EE" sz="1800" dirty="0" err="1" smtClean="0"/>
              <a:t>We</a:t>
            </a:r>
            <a:r>
              <a:rPr lang="et-EE" sz="1800" dirty="0" smtClean="0"/>
              <a:t> </a:t>
            </a:r>
            <a:r>
              <a:rPr lang="en" sz="1800" dirty="0" smtClean="0"/>
              <a:t>saw only</a:t>
            </a:r>
            <a:r>
              <a:rPr lang="et-EE" sz="1800" dirty="0" smtClean="0"/>
              <a:t> a</a:t>
            </a:r>
            <a:r>
              <a:rPr lang="en" sz="1800" dirty="0" smtClean="0"/>
              <a:t> small</a:t>
            </a:r>
            <a:r>
              <a:rPr lang="et-EE" sz="1800" dirty="0" smtClean="0"/>
              <a:t> </a:t>
            </a:r>
            <a:r>
              <a:rPr lang="en" sz="1800" dirty="0" smtClean="0"/>
              <a:t>variation </a:t>
            </a:r>
            <a:r>
              <a:rPr lang="en" sz="1800" dirty="0"/>
              <a:t>in the measurements when same fiber was cut shorter for subsequent measurements.</a:t>
            </a:r>
            <a:endParaRPr sz="1800"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t-EE" sz="1800" dirty="0" smtClean="0"/>
              <a:t>Test </a:t>
            </a:r>
            <a:r>
              <a:rPr lang="et-EE" sz="1800" dirty="0" err="1" smtClean="0"/>
              <a:t>fibers</a:t>
            </a:r>
            <a:r>
              <a:rPr lang="et-EE" sz="1800" dirty="0" smtClean="0"/>
              <a:t> </a:t>
            </a:r>
            <a:r>
              <a:rPr lang="et-EE" sz="1800" dirty="0" err="1" smtClean="0"/>
              <a:t>with</a:t>
            </a:r>
            <a:r>
              <a:rPr lang="et-EE" sz="1800" dirty="0" smtClean="0"/>
              <a:t> </a:t>
            </a:r>
            <a:r>
              <a:rPr lang="et-EE" sz="1800" dirty="0" err="1" smtClean="0"/>
              <a:t>comprehensive</a:t>
            </a:r>
            <a:r>
              <a:rPr lang="et-EE" sz="1800" dirty="0" smtClean="0"/>
              <a:t> </a:t>
            </a:r>
            <a:r>
              <a:rPr lang="et-EE" sz="1800" dirty="0" err="1" smtClean="0"/>
              <a:t>reference</a:t>
            </a:r>
            <a:r>
              <a:rPr lang="et-EE" sz="1800" dirty="0" smtClean="0"/>
              <a:t> </a:t>
            </a:r>
            <a:r>
              <a:rPr lang="et-EE" sz="1800" dirty="0" err="1" smtClean="0"/>
              <a:t>data</a:t>
            </a:r>
            <a:r>
              <a:rPr lang="et-EE" sz="1800" dirty="0" smtClean="0"/>
              <a:t> are </a:t>
            </a:r>
            <a:r>
              <a:rPr lang="et-EE" sz="1800" dirty="0" err="1" smtClean="0"/>
              <a:t>needed</a:t>
            </a:r>
            <a:r>
              <a:rPr lang="et-EE" sz="1800" dirty="0" smtClean="0"/>
              <a:t> </a:t>
            </a:r>
            <a:r>
              <a:rPr lang="et-EE" sz="1800" dirty="0" err="1" smtClean="0"/>
              <a:t>to</a:t>
            </a:r>
            <a:r>
              <a:rPr lang="et-EE" sz="1800" dirty="0" smtClean="0"/>
              <a:t> </a:t>
            </a:r>
            <a:r>
              <a:rPr lang="et-EE" sz="1800" dirty="0" err="1" smtClean="0"/>
              <a:t>verify</a:t>
            </a:r>
            <a:r>
              <a:rPr lang="et-EE" sz="1800" dirty="0" smtClean="0"/>
              <a:t> </a:t>
            </a:r>
            <a:r>
              <a:rPr lang="et-EE" sz="1800" dirty="0" err="1" smtClean="0"/>
              <a:t>the</a:t>
            </a:r>
            <a:r>
              <a:rPr lang="et-EE" sz="1800" dirty="0" smtClean="0"/>
              <a:t> </a:t>
            </a:r>
            <a:r>
              <a:rPr lang="et-EE" sz="1800" dirty="0" err="1" smtClean="0"/>
              <a:t>method</a:t>
            </a:r>
            <a:r>
              <a:rPr lang="et-EE" sz="1800" dirty="0" smtClean="0"/>
              <a:t>.</a:t>
            </a:r>
            <a:endParaRPr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/>
              <a:t>Outlook</a:t>
            </a:r>
            <a:endParaRPr sz="2400" b="0"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Verify the results with different known single mode fibers.</a:t>
            </a:r>
            <a:endParaRPr sz="180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In the future we would like to decrease the noise even further in the spectral interferogram by suppressing the cladding modes.</a:t>
            </a:r>
            <a:endParaRPr sz="180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Also we would like to investigate the possibility of measuring dispersion of higher modes.</a:t>
            </a:r>
            <a:endParaRPr sz="180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Develop the setup for telecom wavelengths.</a:t>
            </a:r>
            <a:endParaRPr sz="1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80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/>
              <a:t>One can also scan the pulse in x-y and resolve it in time</a:t>
            </a:r>
            <a:endParaRPr sz="2400" b="0"/>
          </a:p>
        </p:txBody>
      </p:sp>
      <p:sp>
        <p:nvSpPr>
          <p:cNvPr id="149" name="Shape 149"/>
          <p:cNvSpPr txBox="1"/>
          <p:nvPr/>
        </p:nvSpPr>
        <p:spPr>
          <a:xfrm>
            <a:off x="8686800" y="4565550"/>
            <a:ext cx="3501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10</a:t>
            </a:r>
            <a:endParaRPr sz="1000"/>
          </a:p>
        </p:txBody>
      </p:sp>
      <p:grpSp>
        <p:nvGrpSpPr>
          <p:cNvPr id="150" name="Shape 150"/>
          <p:cNvGrpSpPr/>
          <p:nvPr/>
        </p:nvGrpSpPr>
        <p:grpSpPr>
          <a:xfrm>
            <a:off x="2008100" y="1361262"/>
            <a:ext cx="5127775" cy="3393463"/>
            <a:chOff x="1879550" y="1633462"/>
            <a:chExt cx="5127775" cy="3393463"/>
          </a:xfrm>
        </p:grpSpPr>
        <p:pic>
          <p:nvPicPr>
            <p:cNvPr id="151" name="Shape 15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79550" y="1633462"/>
              <a:ext cx="5127775" cy="1876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Shape 15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895350" y="3150350"/>
              <a:ext cx="5096156" cy="1876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4811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8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/>
              <a:t>Measurements provide spatial-spectral interferogram </a:t>
            </a:r>
            <a:endParaRPr sz="2400" b="0"/>
          </a:p>
        </p:txBody>
      </p:sp>
      <p:sp>
        <p:nvSpPr>
          <p:cNvPr id="141" name="Shape 141"/>
          <p:cNvSpPr txBox="1"/>
          <p:nvPr/>
        </p:nvSpPr>
        <p:spPr>
          <a:xfrm>
            <a:off x="8686800" y="4565550"/>
            <a:ext cx="3501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8</a:t>
            </a:r>
            <a:endParaRPr sz="1000"/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5492" y="1351974"/>
            <a:ext cx="4071307" cy="341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351950"/>
            <a:ext cx="4071301" cy="34138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3308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422400"/>
            <a:ext cx="8229600" cy="4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 smtClean="0"/>
              <a:t>Methods </a:t>
            </a:r>
            <a:endParaRPr sz="18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i="1" dirty="0">
                <a:solidFill>
                  <a:srgbClr val="999999"/>
                </a:solidFill>
              </a:rPr>
              <a:t>SEA TADPOLE interferometer</a:t>
            </a:r>
            <a:endParaRPr sz="1800" i="1" dirty="0">
              <a:solidFill>
                <a:srgbClr val="999999"/>
              </a:solidFill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sz="600" dirty="0">
              <a:solidFill>
                <a:srgbClr val="999999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 smtClean="0"/>
              <a:t>Results</a:t>
            </a:r>
            <a:endParaRPr sz="18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i="1" dirty="0">
                <a:solidFill>
                  <a:srgbClr val="999999"/>
                </a:solidFill>
              </a:rPr>
              <a:t>Fiber </a:t>
            </a:r>
            <a:r>
              <a:rPr lang="en" sz="1800" i="1" dirty="0" smtClean="0">
                <a:solidFill>
                  <a:srgbClr val="999999"/>
                </a:solidFill>
              </a:rPr>
              <a:t>dispersion</a:t>
            </a:r>
            <a:r>
              <a:rPr lang="et-EE" sz="1800" i="1" dirty="0" smtClean="0">
                <a:solidFill>
                  <a:srgbClr val="999999"/>
                </a:solidFill>
              </a:rPr>
              <a:t> </a:t>
            </a:r>
            <a:r>
              <a:rPr lang="et-EE" sz="1800" i="1" dirty="0" err="1" smtClean="0">
                <a:solidFill>
                  <a:srgbClr val="999999"/>
                </a:solidFill>
              </a:rPr>
              <a:t>measurements</a:t>
            </a:r>
            <a:endParaRPr lang="et-EE" sz="1800" i="1" dirty="0" smtClean="0">
              <a:solidFill>
                <a:srgbClr val="999999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t-EE" sz="600" i="1" dirty="0" smtClean="0">
              <a:solidFill>
                <a:srgbClr val="999999"/>
              </a:solidFill>
            </a:endParaRPr>
          </a:p>
          <a:p>
            <a:pPr marL="0" indent="0">
              <a:buNone/>
            </a:pPr>
            <a:r>
              <a:rPr lang="et-EE" sz="1800" dirty="0" err="1"/>
              <a:t>Issues</a:t>
            </a:r>
            <a:endParaRPr lang="et-EE" sz="18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t-EE" sz="1800" i="1" dirty="0" err="1" smtClean="0">
                <a:solidFill>
                  <a:srgbClr val="999999"/>
                </a:solidFill>
              </a:rPr>
              <a:t>Cladding</a:t>
            </a:r>
            <a:r>
              <a:rPr lang="et-EE" sz="1800" i="1" dirty="0" smtClean="0">
                <a:solidFill>
                  <a:srgbClr val="999999"/>
                </a:solidFill>
              </a:rPr>
              <a:t> </a:t>
            </a:r>
            <a:r>
              <a:rPr lang="et-EE" sz="1800" i="1" dirty="0" err="1" smtClean="0">
                <a:solidFill>
                  <a:srgbClr val="999999"/>
                </a:solidFill>
              </a:rPr>
              <a:t>modes</a:t>
            </a:r>
            <a:endParaRPr lang="et-EE" sz="1800" i="1" dirty="0" smtClean="0">
              <a:solidFill>
                <a:srgbClr val="999999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t-EE" sz="1800" i="1" dirty="0" err="1" smtClean="0">
                <a:solidFill>
                  <a:srgbClr val="999999"/>
                </a:solidFill>
              </a:rPr>
              <a:t>Lack</a:t>
            </a:r>
            <a:r>
              <a:rPr lang="et-EE" sz="1800" i="1" dirty="0" smtClean="0">
                <a:solidFill>
                  <a:srgbClr val="999999"/>
                </a:solidFill>
              </a:rPr>
              <a:t> of </a:t>
            </a:r>
            <a:r>
              <a:rPr lang="et-EE" sz="1800" i="1" dirty="0" err="1" smtClean="0">
                <a:solidFill>
                  <a:srgbClr val="999999"/>
                </a:solidFill>
              </a:rPr>
              <a:t>reference</a:t>
            </a:r>
            <a:r>
              <a:rPr lang="et-EE" sz="1800" i="1" dirty="0" smtClean="0">
                <a:solidFill>
                  <a:srgbClr val="999999"/>
                </a:solidFill>
              </a:rPr>
              <a:t> </a:t>
            </a:r>
            <a:r>
              <a:rPr lang="et-EE" sz="1800" i="1" dirty="0" err="1" smtClean="0">
                <a:solidFill>
                  <a:srgbClr val="999999"/>
                </a:solidFill>
              </a:rPr>
              <a:t>data</a:t>
            </a:r>
            <a:endParaRPr sz="1800" i="1" dirty="0">
              <a:solidFill>
                <a:srgbClr val="999999"/>
              </a:solidFill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sz="600" dirty="0">
              <a:solidFill>
                <a:srgbClr val="999999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Conclusion and Outlook</a:t>
            </a:r>
            <a:endParaRPr sz="1800" dirty="0"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5601" y="1271525"/>
            <a:ext cx="3901196" cy="26004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8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b="0" dirty="0"/>
              <a:t>SEA TADPOLE </a:t>
            </a:r>
            <a:endParaRPr sz="2400" b="0" dirty="0"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687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</a:rPr>
              <a:t>SEA TADPOLE </a:t>
            </a:r>
            <a:r>
              <a:rPr lang="en-US" sz="1800" dirty="0" smtClean="0">
                <a:solidFill>
                  <a:schemeClr val="dk1"/>
                </a:solidFill>
              </a:rPr>
              <a:t>spectral</a:t>
            </a:r>
            <a:r>
              <a:rPr lang="et-EE" sz="1800" dirty="0" smtClean="0">
                <a:solidFill>
                  <a:schemeClr val="dk1"/>
                </a:solidFill>
              </a:rPr>
              <a:t> </a:t>
            </a:r>
            <a:r>
              <a:rPr lang="et-EE" sz="1800" dirty="0" err="1" smtClean="0">
                <a:solidFill>
                  <a:schemeClr val="dk1"/>
                </a:solidFill>
              </a:rPr>
              <a:t>interferometer</a:t>
            </a:r>
            <a:r>
              <a:rPr lang="et-EE" sz="1800" dirty="0" smtClean="0">
                <a:solidFill>
                  <a:schemeClr val="dk1"/>
                </a:solidFill>
              </a:rPr>
              <a:t> </a:t>
            </a:r>
            <a:r>
              <a:rPr lang="et-EE" sz="1800" dirty="0" err="1" smtClean="0">
                <a:solidFill>
                  <a:schemeClr val="dk1"/>
                </a:solidFill>
              </a:rPr>
              <a:t>is</a:t>
            </a:r>
            <a:r>
              <a:rPr lang="et-EE" sz="1800" dirty="0" smtClean="0">
                <a:solidFill>
                  <a:schemeClr val="dk1"/>
                </a:solidFill>
              </a:rPr>
              <a:t> </a:t>
            </a:r>
            <a:r>
              <a:rPr lang="et-EE" sz="1800" dirty="0" err="1" smtClean="0">
                <a:solidFill>
                  <a:schemeClr val="dk1"/>
                </a:solidFill>
              </a:rPr>
              <a:t>used</a:t>
            </a:r>
            <a:r>
              <a:rPr lang="et-EE" sz="1800" dirty="0" smtClean="0">
                <a:solidFill>
                  <a:schemeClr val="dk1"/>
                </a:solidFill>
              </a:rPr>
              <a:t> </a:t>
            </a:r>
            <a:r>
              <a:rPr lang="et-EE" sz="1800" dirty="0" err="1" smtClean="0">
                <a:solidFill>
                  <a:schemeClr val="dk1"/>
                </a:solidFill>
              </a:rPr>
              <a:t>to</a:t>
            </a:r>
            <a:r>
              <a:rPr lang="et-EE" sz="1800" dirty="0" smtClean="0">
                <a:solidFill>
                  <a:schemeClr val="dk1"/>
                </a:solidFill>
              </a:rPr>
              <a:t> </a:t>
            </a:r>
            <a:r>
              <a:rPr lang="et-EE" sz="1800" dirty="0" err="1" smtClean="0">
                <a:solidFill>
                  <a:schemeClr val="dk1"/>
                </a:solidFill>
              </a:rPr>
              <a:t>find</a:t>
            </a:r>
            <a:r>
              <a:rPr lang="et-EE" sz="1800" dirty="0" smtClean="0">
                <a:solidFill>
                  <a:schemeClr val="dk1"/>
                </a:solidFill>
              </a:rPr>
              <a:t> </a:t>
            </a:r>
            <a:r>
              <a:rPr lang="et-EE" sz="1800" dirty="0" err="1" smtClean="0">
                <a:solidFill>
                  <a:schemeClr val="dk1"/>
                </a:solidFill>
              </a:rPr>
              <a:t>the</a:t>
            </a:r>
            <a:r>
              <a:rPr lang="et-EE" sz="1800" dirty="0" smtClean="0">
                <a:solidFill>
                  <a:schemeClr val="dk1"/>
                </a:solidFill>
              </a:rPr>
              <a:t> </a:t>
            </a:r>
            <a:r>
              <a:rPr lang="et-EE" sz="1800" dirty="0" err="1" smtClean="0">
                <a:solidFill>
                  <a:schemeClr val="dk1"/>
                </a:solidFill>
              </a:rPr>
              <a:t>relative</a:t>
            </a:r>
            <a:r>
              <a:rPr lang="et-EE" sz="1800" dirty="0" smtClean="0">
                <a:solidFill>
                  <a:schemeClr val="dk1"/>
                </a:solidFill>
              </a:rPr>
              <a:t> </a:t>
            </a:r>
            <a:r>
              <a:rPr lang="et-EE" sz="1800" dirty="0" err="1" smtClean="0">
                <a:solidFill>
                  <a:schemeClr val="dk1"/>
                </a:solidFill>
              </a:rPr>
              <a:t>spectral</a:t>
            </a:r>
            <a:r>
              <a:rPr lang="et-EE" sz="1800" dirty="0" smtClean="0">
                <a:solidFill>
                  <a:schemeClr val="dk1"/>
                </a:solidFill>
              </a:rPr>
              <a:t> </a:t>
            </a:r>
            <a:r>
              <a:rPr lang="et-EE" sz="1800" dirty="0" err="1" smtClean="0">
                <a:solidFill>
                  <a:schemeClr val="dk1"/>
                </a:solidFill>
              </a:rPr>
              <a:t>phase</a:t>
            </a:r>
            <a:r>
              <a:rPr lang="et-EE" sz="1800" dirty="0" smtClean="0">
                <a:solidFill>
                  <a:schemeClr val="dk1"/>
                </a:solidFill>
              </a:rPr>
              <a:t> </a:t>
            </a:r>
            <a:r>
              <a:rPr lang="et-EE" sz="1800" dirty="0" err="1" smtClean="0">
                <a:solidFill>
                  <a:schemeClr val="dk1"/>
                </a:solidFill>
              </a:rPr>
              <a:t>difference</a:t>
            </a:r>
            <a:r>
              <a:rPr lang="et-EE" sz="1800" dirty="0" smtClean="0">
                <a:solidFill>
                  <a:schemeClr val="dk1"/>
                </a:solidFill>
              </a:rPr>
              <a:t> </a:t>
            </a:r>
            <a:r>
              <a:rPr lang="et-EE" sz="1800" dirty="0" err="1" smtClean="0">
                <a:solidFill>
                  <a:schemeClr val="dk1"/>
                </a:solidFill>
              </a:rPr>
              <a:t>between</a:t>
            </a:r>
            <a:r>
              <a:rPr lang="et-EE" sz="1800" dirty="0" smtClean="0">
                <a:solidFill>
                  <a:schemeClr val="dk1"/>
                </a:solidFill>
              </a:rPr>
              <a:t> </a:t>
            </a:r>
            <a:r>
              <a:rPr lang="et-EE" sz="1800" dirty="0" err="1" smtClean="0">
                <a:solidFill>
                  <a:schemeClr val="dk1"/>
                </a:solidFill>
              </a:rPr>
              <a:t>two</a:t>
            </a:r>
            <a:r>
              <a:rPr lang="et-EE" sz="1800" dirty="0" smtClean="0">
                <a:solidFill>
                  <a:schemeClr val="dk1"/>
                </a:solidFill>
              </a:rPr>
              <a:t> </a:t>
            </a:r>
            <a:r>
              <a:rPr lang="et-EE" sz="1800" dirty="0" err="1" smtClean="0">
                <a:solidFill>
                  <a:schemeClr val="dk1"/>
                </a:solidFill>
              </a:rPr>
              <a:t>optical</a:t>
            </a:r>
            <a:r>
              <a:rPr lang="et-EE" sz="1800" dirty="0" smtClean="0">
                <a:solidFill>
                  <a:schemeClr val="dk1"/>
                </a:solidFill>
              </a:rPr>
              <a:t> </a:t>
            </a:r>
            <a:r>
              <a:rPr lang="et-EE" sz="1800" dirty="0" err="1" smtClean="0">
                <a:solidFill>
                  <a:schemeClr val="dk1"/>
                </a:solidFill>
              </a:rPr>
              <a:t>pulses</a:t>
            </a:r>
            <a:r>
              <a:rPr lang="et-EE" sz="1800" dirty="0" smtClean="0">
                <a:solidFill>
                  <a:schemeClr val="dk1"/>
                </a:solidFill>
              </a:rPr>
              <a:t>.</a:t>
            </a:r>
            <a:r>
              <a:rPr lang="en" sz="1800" dirty="0" smtClean="0">
                <a:solidFill>
                  <a:schemeClr val="dk1"/>
                </a:solidFill>
              </a:rPr>
              <a:t> </a:t>
            </a:r>
            <a:endParaRPr sz="18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t-EE" sz="1800" dirty="0" err="1" smtClean="0"/>
              <a:t>Measuring</a:t>
            </a:r>
            <a:r>
              <a:rPr lang="et-EE" sz="1800" dirty="0" smtClean="0"/>
              <a:t> </a:t>
            </a:r>
            <a:r>
              <a:rPr lang="et-EE" sz="1800" dirty="0" err="1" smtClean="0"/>
              <a:t>the</a:t>
            </a:r>
            <a:r>
              <a:rPr lang="et-EE" sz="1800" dirty="0" smtClean="0"/>
              <a:t> </a:t>
            </a:r>
            <a:r>
              <a:rPr lang="et-EE" sz="1800" dirty="0" err="1" smtClean="0"/>
              <a:t>spectral</a:t>
            </a:r>
            <a:r>
              <a:rPr lang="et-EE" sz="1800" dirty="0" smtClean="0"/>
              <a:t> </a:t>
            </a:r>
            <a:r>
              <a:rPr lang="et-EE" sz="1800" dirty="0" err="1" smtClean="0"/>
              <a:t>phase</a:t>
            </a:r>
            <a:r>
              <a:rPr lang="et-EE" sz="1800" dirty="0" smtClean="0"/>
              <a:t> </a:t>
            </a:r>
            <a:r>
              <a:rPr lang="et-EE" sz="1800" dirty="0" err="1" smtClean="0"/>
              <a:t>difference</a:t>
            </a:r>
            <a:r>
              <a:rPr lang="et-EE" sz="1800" dirty="0" smtClean="0"/>
              <a:t> </a:t>
            </a:r>
            <a:r>
              <a:rPr lang="et-EE" sz="1800" dirty="0" err="1" smtClean="0"/>
              <a:t>between</a:t>
            </a:r>
            <a:r>
              <a:rPr lang="et-EE" sz="1800" dirty="0" smtClean="0"/>
              <a:t> </a:t>
            </a:r>
            <a:r>
              <a:rPr lang="et-EE" sz="1800" dirty="0" err="1" smtClean="0"/>
              <a:t>the</a:t>
            </a:r>
            <a:r>
              <a:rPr lang="et-EE" sz="1800" dirty="0" smtClean="0"/>
              <a:t> </a:t>
            </a:r>
            <a:r>
              <a:rPr lang="et-EE" sz="1800" dirty="0" err="1" smtClean="0"/>
              <a:t>input</a:t>
            </a:r>
            <a:r>
              <a:rPr lang="et-EE" sz="1800" dirty="0" smtClean="0"/>
              <a:t> and </a:t>
            </a:r>
            <a:r>
              <a:rPr lang="et-EE" sz="1800" dirty="0" err="1" smtClean="0"/>
              <a:t>output</a:t>
            </a:r>
            <a:r>
              <a:rPr lang="et-EE" sz="1800" dirty="0" smtClean="0"/>
              <a:t> </a:t>
            </a:r>
            <a:r>
              <a:rPr lang="et-EE" sz="1800" dirty="0" err="1" smtClean="0"/>
              <a:t>field</a:t>
            </a:r>
            <a:r>
              <a:rPr lang="et-EE" sz="1800" dirty="0" smtClean="0"/>
              <a:t> of </a:t>
            </a:r>
            <a:r>
              <a:rPr lang="et-EE" sz="1800" dirty="0" err="1" smtClean="0"/>
              <a:t>an</a:t>
            </a:r>
            <a:r>
              <a:rPr lang="et-EE" sz="1800" dirty="0" smtClean="0"/>
              <a:t> </a:t>
            </a:r>
            <a:r>
              <a:rPr lang="et-EE" sz="1800" dirty="0" err="1" smtClean="0"/>
              <a:t>optical</a:t>
            </a:r>
            <a:r>
              <a:rPr lang="et-EE" sz="1800" dirty="0" smtClean="0"/>
              <a:t> </a:t>
            </a:r>
            <a:r>
              <a:rPr lang="et-EE" sz="1800" dirty="0" err="1" smtClean="0"/>
              <a:t>fiber</a:t>
            </a:r>
            <a:r>
              <a:rPr lang="et-EE" sz="1800" dirty="0" smtClean="0"/>
              <a:t> </a:t>
            </a:r>
            <a:r>
              <a:rPr lang="et-EE" sz="1800" dirty="0" err="1" smtClean="0"/>
              <a:t>enables</a:t>
            </a:r>
            <a:r>
              <a:rPr lang="et-EE" sz="1800" dirty="0" smtClean="0"/>
              <a:t> </a:t>
            </a:r>
            <a:r>
              <a:rPr lang="et-EE" sz="1800" dirty="0" err="1" smtClean="0"/>
              <a:t>to</a:t>
            </a:r>
            <a:r>
              <a:rPr lang="et-EE" sz="1800" dirty="0" smtClean="0"/>
              <a:t> </a:t>
            </a:r>
            <a:r>
              <a:rPr lang="et-EE" sz="1800" dirty="0" err="1" smtClean="0"/>
              <a:t>characterize</a:t>
            </a:r>
            <a:r>
              <a:rPr lang="et-EE" sz="1800" dirty="0" smtClean="0"/>
              <a:t> </a:t>
            </a:r>
            <a:r>
              <a:rPr lang="et-EE" sz="1800" dirty="0" err="1" smtClean="0"/>
              <a:t>its</a:t>
            </a:r>
            <a:r>
              <a:rPr lang="et-EE" sz="1800" dirty="0" smtClean="0"/>
              <a:t> </a:t>
            </a:r>
            <a:r>
              <a:rPr lang="et-EE" sz="1800" dirty="0" err="1" smtClean="0"/>
              <a:t>dispersion</a:t>
            </a:r>
            <a:r>
              <a:rPr lang="et-EE" sz="1800" dirty="0" smtClean="0"/>
              <a:t>.</a:t>
            </a:r>
            <a:endParaRPr lang="en-US" sz="1800" dirty="0"/>
          </a:p>
        </p:txBody>
      </p:sp>
      <p:grpSp>
        <p:nvGrpSpPr>
          <p:cNvPr id="103" name="Shape 103"/>
          <p:cNvGrpSpPr/>
          <p:nvPr/>
        </p:nvGrpSpPr>
        <p:grpSpPr>
          <a:xfrm>
            <a:off x="4376250" y="1279950"/>
            <a:ext cx="4310550" cy="3566100"/>
            <a:chOff x="4376250" y="1279950"/>
            <a:chExt cx="4310550" cy="3566100"/>
          </a:xfrm>
        </p:grpSpPr>
        <p:pic>
          <p:nvPicPr>
            <p:cNvPr id="104" name="Shape 10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26025" y="1279950"/>
              <a:ext cx="4260775" cy="3566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Shape 105"/>
            <p:cNvSpPr txBox="1"/>
            <p:nvPr/>
          </p:nvSpPr>
          <p:spPr>
            <a:xfrm>
              <a:off x="5123300" y="3817688"/>
              <a:ext cx="656700" cy="3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Fibers</a:t>
              </a:r>
              <a:endParaRPr sz="1200"/>
            </a:p>
          </p:txBody>
        </p:sp>
        <p:sp>
          <p:nvSpPr>
            <p:cNvPr id="106" name="Shape 106"/>
            <p:cNvSpPr txBox="1"/>
            <p:nvPr/>
          </p:nvSpPr>
          <p:spPr>
            <a:xfrm>
              <a:off x="4376250" y="4434900"/>
              <a:ext cx="1312800" cy="3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Reference pulse</a:t>
              </a:r>
              <a:endParaRPr sz="1200"/>
            </a:p>
          </p:txBody>
        </p:sp>
        <p:sp>
          <p:nvSpPr>
            <p:cNvPr id="107" name="Shape 107"/>
            <p:cNvSpPr txBox="1"/>
            <p:nvPr/>
          </p:nvSpPr>
          <p:spPr>
            <a:xfrm>
              <a:off x="4376250" y="3200475"/>
              <a:ext cx="1312800" cy="3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Unknown pulse</a:t>
              </a:r>
              <a:endParaRPr sz="1200"/>
            </a:p>
          </p:txBody>
        </p:sp>
        <p:sp>
          <p:nvSpPr>
            <p:cNvPr id="108" name="Shape 108"/>
            <p:cNvSpPr txBox="1"/>
            <p:nvPr/>
          </p:nvSpPr>
          <p:spPr>
            <a:xfrm>
              <a:off x="6419250" y="1425225"/>
              <a:ext cx="1312800" cy="3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Camera</a:t>
              </a:r>
              <a:endParaRPr sz="1200"/>
            </a:p>
          </p:txBody>
        </p:sp>
        <p:sp>
          <p:nvSpPr>
            <p:cNvPr id="109" name="Shape 109"/>
            <p:cNvSpPr txBox="1"/>
            <p:nvPr/>
          </p:nvSpPr>
          <p:spPr>
            <a:xfrm>
              <a:off x="7238575" y="1785525"/>
              <a:ext cx="1312800" cy="3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Cylindrical lens</a:t>
              </a:r>
              <a:endParaRPr sz="1200"/>
            </a:p>
          </p:txBody>
        </p:sp>
        <p:sp>
          <p:nvSpPr>
            <p:cNvPr id="110" name="Shape 110"/>
            <p:cNvSpPr txBox="1"/>
            <p:nvPr/>
          </p:nvSpPr>
          <p:spPr>
            <a:xfrm>
              <a:off x="7835625" y="4434900"/>
              <a:ext cx="804300" cy="3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Grating</a:t>
              </a:r>
              <a:endParaRPr sz="1200"/>
            </a:p>
          </p:txBody>
        </p:sp>
        <p:sp>
          <p:nvSpPr>
            <p:cNvPr id="111" name="Shape 111"/>
            <p:cNvSpPr txBox="1"/>
            <p:nvPr/>
          </p:nvSpPr>
          <p:spPr>
            <a:xfrm>
              <a:off x="6686675" y="4434900"/>
              <a:ext cx="656700" cy="3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Lens</a:t>
              </a:r>
              <a:endParaRPr sz="1200"/>
            </a:p>
          </p:txBody>
        </p:sp>
      </p:grpSp>
      <p:sp>
        <p:nvSpPr>
          <p:cNvPr id="112" name="Shape 112"/>
          <p:cNvSpPr txBox="1"/>
          <p:nvPr/>
        </p:nvSpPr>
        <p:spPr>
          <a:xfrm>
            <a:off x="457200" y="4276050"/>
            <a:ext cx="37794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P. Bowlan, P. Gabolde, A. Shreenath, K. McGersham, R. Trebino and S. Akturk, Opt. Express, vol. 14, p. 11892-11900 (2006)</a:t>
            </a:r>
            <a:endParaRPr sz="1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Isosceles Triangle 34"/>
          <p:cNvSpPr/>
          <p:nvPr/>
        </p:nvSpPr>
        <p:spPr>
          <a:xfrm rot="5400000">
            <a:off x="5989678" y="1977443"/>
            <a:ext cx="91649" cy="6302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 rot="5400000">
            <a:off x="2609610" y="3114485"/>
            <a:ext cx="91649" cy="6302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161" y="443871"/>
            <a:ext cx="8229600" cy="567173"/>
          </a:xfrm>
        </p:spPr>
        <p:txBody>
          <a:bodyPr/>
          <a:lstStyle/>
          <a:p>
            <a:r>
              <a:rPr lang="en-US" sz="2400" b="0" dirty="0" smtClean="0"/>
              <a:t>SEA TADPOLE for fiber</a:t>
            </a:r>
            <a:r>
              <a:rPr lang="et-EE" sz="2400" b="0" dirty="0" smtClean="0"/>
              <a:t> </a:t>
            </a:r>
            <a:r>
              <a:rPr lang="en-US" sz="2400" b="0" dirty="0" smtClean="0"/>
              <a:t>dispersion</a:t>
            </a:r>
            <a:r>
              <a:rPr lang="et-EE" sz="2400" b="0" dirty="0" smtClean="0"/>
              <a:t> </a:t>
            </a:r>
            <a:r>
              <a:rPr lang="en-US" sz="2400" b="0" dirty="0" smtClean="0"/>
              <a:t>characterization</a:t>
            </a:r>
            <a:r>
              <a:rPr lang="et-EE" sz="2400" b="0" dirty="0" smtClean="0"/>
              <a:t> </a:t>
            </a:r>
            <a:endParaRPr lang="en-US" sz="2400" b="0" dirty="0"/>
          </a:p>
        </p:txBody>
      </p:sp>
      <p:cxnSp>
        <p:nvCxnSpPr>
          <p:cNvPr id="9" name="Straight Connector 8"/>
          <p:cNvCxnSpPr>
            <a:endCxn id="23" idx="3"/>
          </p:cNvCxnSpPr>
          <p:nvPr/>
        </p:nvCxnSpPr>
        <p:spPr>
          <a:xfrm>
            <a:off x="304800" y="3434576"/>
            <a:ext cx="1961772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345580" y="2285656"/>
            <a:ext cx="0" cy="114892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3"/>
            <a:endCxn id="35" idx="3"/>
          </p:cNvCxnSpPr>
          <p:nvPr/>
        </p:nvCxnSpPr>
        <p:spPr>
          <a:xfrm>
            <a:off x="1350079" y="2287434"/>
            <a:ext cx="4370310" cy="5124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319972" y="2141035"/>
            <a:ext cx="657922" cy="2750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Direct Access Storage 22"/>
          <p:cNvSpPr/>
          <p:nvPr/>
        </p:nvSpPr>
        <p:spPr>
          <a:xfrm>
            <a:off x="2079586" y="3118280"/>
            <a:ext cx="280479" cy="632592"/>
          </a:xfrm>
          <a:prstGeom prst="flowChartMagneticDrum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Direct Access Storage 23"/>
          <p:cNvSpPr/>
          <p:nvPr/>
        </p:nvSpPr>
        <p:spPr>
          <a:xfrm>
            <a:off x="5490686" y="1962270"/>
            <a:ext cx="280479" cy="632592"/>
          </a:xfrm>
          <a:prstGeom prst="flowChartMagneticDrum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19825" y="2141035"/>
            <a:ext cx="1865971" cy="2750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04259" y="3033649"/>
            <a:ext cx="1382752" cy="14344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800" dirty="0" err="1" smtClean="0">
                <a:solidFill>
                  <a:schemeClr val="tx1"/>
                </a:solidFill>
              </a:rPr>
              <a:t>Spectro-meter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2924694" y="3425594"/>
            <a:ext cx="2160528" cy="1257214"/>
          </a:xfrm>
          <a:custGeom>
            <a:avLst/>
            <a:gdLst>
              <a:gd name="connsiteX0" fmla="*/ 0 w 2207941"/>
              <a:gd name="connsiteY0" fmla="*/ 95141 h 1300850"/>
              <a:gd name="connsiteX1" fmla="*/ 691375 w 2207941"/>
              <a:gd name="connsiteY1" fmla="*/ 95141 h 1300850"/>
              <a:gd name="connsiteX2" fmla="*/ 260195 w 2207941"/>
              <a:gd name="connsiteY2" fmla="*/ 1083883 h 1300850"/>
              <a:gd name="connsiteX3" fmla="*/ 1769327 w 2207941"/>
              <a:gd name="connsiteY3" fmla="*/ 1225132 h 1300850"/>
              <a:gd name="connsiteX4" fmla="*/ 1234068 w 2207941"/>
              <a:gd name="connsiteY4" fmla="*/ 132312 h 1300850"/>
              <a:gd name="connsiteX5" fmla="*/ 2207941 w 2207941"/>
              <a:gd name="connsiteY5" fmla="*/ 87707 h 1300850"/>
              <a:gd name="connsiteX0" fmla="*/ 0 w 2207941"/>
              <a:gd name="connsiteY0" fmla="*/ 60787 h 1253483"/>
              <a:gd name="connsiteX1" fmla="*/ 759109 w 2207941"/>
              <a:gd name="connsiteY1" fmla="*/ 458720 h 1253483"/>
              <a:gd name="connsiteX2" fmla="*/ 260195 w 2207941"/>
              <a:gd name="connsiteY2" fmla="*/ 1049529 h 1253483"/>
              <a:gd name="connsiteX3" fmla="*/ 1769327 w 2207941"/>
              <a:gd name="connsiteY3" fmla="*/ 1190778 h 1253483"/>
              <a:gd name="connsiteX4" fmla="*/ 1234068 w 2207941"/>
              <a:gd name="connsiteY4" fmla="*/ 97958 h 1253483"/>
              <a:gd name="connsiteX5" fmla="*/ 2207941 w 2207941"/>
              <a:gd name="connsiteY5" fmla="*/ 53353 h 1253483"/>
              <a:gd name="connsiteX0" fmla="*/ 0 w 2207941"/>
              <a:gd name="connsiteY0" fmla="*/ 60787 h 1253483"/>
              <a:gd name="connsiteX1" fmla="*/ 759109 w 2207941"/>
              <a:gd name="connsiteY1" fmla="*/ 458720 h 1253483"/>
              <a:gd name="connsiteX2" fmla="*/ 260195 w 2207941"/>
              <a:gd name="connsiteY2" fmla="*/ 1049529 h 1253483"/>
              <a:gd name="connsiteX3" fmla="*/ 1769327 w 2207941"/>
              <a:gd name="connsiteY3" fmla="*/ 1190778 h 1253483"/>
              <a:gd name="connsiteX4" fmla="*/ 1234068 w 2207941"/>
              <a:gd name="connsiteY4" fmla="*/ 97958 h 1253483"/>
              <a:gd name="connsiteX5" fmla="*/ 2207941 w 2207941"/>
              <a:gd name="connsiteY5" fmla="*/ 53353 h 1253483"/>
              <a:gd name="connsiteX0" fmla="*/ 0 w 2207941"/>
              <a:gd name="connsiteY0" fmla="*/ 60787 h 1253002"/>
              <a:gd name="connsiteX1" fmla="*/ 805676 w 2207941"/>
              <a:gd name="connsiteY1" fmla="*/ 475653 h 1253002"/>
              <a:gd name="connsiteX2" fmla="*/ 260195 w 2207941"/>
              <a:gd name="connsiteY2" fmla="*/ 1049529 h 1253002"/>
              <a:gd name="connsiteX3" fmla="*/ 1769327 w 2207941"/>
              <a:gd name="connsiteY3" fmla="*/ 1190778 h 1253002"/>
              <a:gd name="connsiteX4" fmla="*/ 1234068 w 2207941"/>
              <a:gd name="connsiteY4" fmla="*/ 97958 h 1253002"/>
              <a:gd name="connsiteX5" fmla="*/ 2207941 w 2207941"/>
              <a:gd name="connsiteY5" fmla="*/ 53353 h 1253002"/>
              <a:gd name="connsiteX0" fmla="*/ 0 w 2207941"/>
              <a:gd name="connsiteY0" fmla="*/ 60787 h 1266496"/>
              <a:gd name="connsiteX1" fmla="*/ 260195 w 2207941"/>
              <a:gd name="connsiteY1" fmla="*/ 1049529 h 1266496"/>
              <a:gd name="connsiteX2" fmla="*/ 1769327 w 2207941"/>
              <a:gd name="connsiteY2" fmla="*/ 1190778 h 1266496"/>
              <a:gd name="connsiteX3" fmla="*/ 1234068 w 2207941"/>
              <a:gd name="connsiteY3" fmla="*/ 97958 h 1266496"/>
              <a:gd name="connsiteX4" fmla="*/ 2207941 w 2207941"/>
              <a:gd name="connsiteY4" fmla="*/ 53353 h 1266496"/>
              <a:gd name="connsiteX0" fmla="*/ 0 w 2207941"/>
              <a:gd name="connsiteY0" fmla="*/ 60787 h 1298352"/>
              <a:gd name="connsiteX1" fmla="*/ 264428 w 2207941"/>
              <a:gd name="connsiteY1" fmla="*/ 1129962 h 1298352"/>
              <a:gd name="connsiteX2" fmla="*/ 1769327 w 2207941"/>
              <a:gd name="connsiteY2" fmla="*/ 1190778 h 1298352"/>
              <a:gd name="connsiteX3" fmla="*/ 1234068 w 2207941"/>
              <a:gd name="connsiteY3" fmla="*/ 97958 h 1298352"/>
              <a:gd name="connsiteX4" fmla="*/ 2207941 w 2207941"/>
              <a:gd name="connsiteY4" fmla="*/ 53353 h 1298352"/>
              <a:gd name="connsiteX0" fmla="*/ 0 w 2207941"/>
              <a:gd name="connsiteY0" fmla="*/ 60787 h 1298352"/>
              <a:gd name="connsiteX1" fmla="*/ 264428 w 2207941"/>
              <a:gd name="connsiteY1" fmla="*/ 1129962 h 1298352"/>
              <a:gd name="connsiteX2" fmla="*/ 1769327 w 2207941"/>
              <a:gd name="connsiteY2" fmla="*/ 1190778 h 1298352"/>
              <a:gd name="connsiteX3" fmla="*/ 1234068 w 2207941"/>
              <a:gd name="connsiteY3" fmla="*/ 97958 h 1298352"/>
              <a:gd name="connsiteX4" fmla="*/ 2207941 w 2207941"/>
              <a:gd name="connsiteY4" fmla="*/ 53353 h 1298352"/>
              <a:gd name="connsiteX0" fmla="*/ 0 w 2207941"/>
              <a:gd name="connsiteY0" fmla="*/ 60787 h 1336154"/>
              <a:gd name="connsiteX1" fmla="*/ 581928 w 2207941"/>
              <a:gd name="connsiteY1" fmla="*/ 1201929 h 1336154"/>
              <a:gd name="connsiteX2" fmla="*/ 1769327 w 2207941"/>
              <a:gd name="connsiteY2" fmla="*/ 1190778 h 1336154"/>
              <a:gd name="connsiteX3" fmla="*/ 1234068 w 2207941"/>
              <a:gd name="connsiteY3" fmla="*/ 97958 h 1336154"/>
              <a:gd name="connsiteX4" fmla="*/ 2207941 w 2207941"/>
              <a:gd name="connsiteY4" fmla="*/ 53353 h 1336154"/>
              <a:gd name="connsiteX0" fmla="*/ 0 w 2207941"/>
              <a:gd name="connsiteY0" fmla="*/ 60787 h 1409372"/>
              <a:gd name="connsiteX1" fmla="*/ 581928 w 2207941"/>
              <a:gd name="connsiteY1" fmla="*/ 1201929 h 1409372"/>
              <a:gd name="connsiteX2" fmla="*/ 1769327 w 2207941"/>
              <a:gd name="connsiteY2" fmla="*/ 1190778 h 1409372"/>
              <a:gd name="connsiteX3" fmla="*/ 1234068 w 2207941"/>
              <a:gd name="connsiteY3" fmla="*/ 97958 h 1409372"/>
              <a:gd name="connsiteX4" fmla="*/ 2207941 w 2207941"/>
              <a:gd name="connsiteY4" fmla="*/ 53353 h 1409372"/>
              <a:gd name="connsiteX0" fmla="*/ 0 w 2097874"/>
              <a:gd name="connsiteY0" fmla="*/ 42012 h 1390597"/>
              <a:gd name="connsiteX1" fmla="*/ 581928 w 2097874"/>
              <a:gd name="connsiteY1" fmla="*/ 1183154 h 1390597"/>
              <a:gd name="connsiteX2" fmla="*/ 1769327 w 2097874"/>
              <a:gd name="connsiteY2" fmla="*/ 1172003 h 1390597"/>
              <a:gd name="connsiteX3" fmla="*/ 1234068 w 2097874"/>
              <a:gd name="connsiteY3" fmla="*/ 79183 h 1390597"/>
              <a:gd name="connsiteX4" fmla="*/ 2097874 w 2097874"/>
              <a:gd name="connsiteY4" fmla="*/ 85378 h 1390597"/>
              <a:gd name="connsiteX0" fmla="*/ 0 w 2097874"/>
              <a:gd name="connsiteY0" fmla="*/ 2014 h 1342671"/>
              <a:gd name="connsiteX1" fmla="*/ 581928 w 2097874"/>
              <a:gd name="connsiteY1" fmla="*/ 1143156 h 1342671"/>
              <a:gd name="connsiteX2" fmla="*/ 1769327 w 2097874"/>
              <a:gd name="connsiteY2" fmla="*/ 1132005 h 1342671"/>
              <a:gd name="connsiteX3" fmla="*/ 1174802 w 2097874"/>
              <a:gd name="connsiteY3" fmla="*/ 200052 h 1342671"/>
              <a:gd name="connsiteX4" fmla="*/ 2097874 w 2097874"/>
              <a:gd name="connsiteY4" fmla="*/ 45380 h 1342671"/>
              <a:gd name="connsiteX0" fmla="*/ 0 w 2097874"/>
              <a:gd name="connsiteY0" fmla="*/ 42454 h 1383111"/>
              <a:gd name="connsiteX1" fmla="*/ 581928 w 2097874"/>
              <a:gd name="connsiteY1" fmla="*/ 1183596 h 1383111"/>
              <a:gd name="connsiteX2" fmla="*/ 1769327 w 2097874"/>
              <a:gd name="connsiteY2" fmla="*/ 1172445 h 1383111"/>
              <a:gd name="connsiteX3" fmla="*/ 1174802 w 2097874"/>
              <a:gd name="connsiteY3" fmla="*/ 240492 h 1383111"/>
              <a:gd name="connsiteX4" fmla="*/ 2097874 w 2097874"/>
              <a:gd name="connsiteY4" fmla="*/ 85820 h 1383111"/>
              <a:gd name="connsiteX0" fmla="*/ 0 w 2097874"/>
              <a:gd name="connsiteY0" fmla="*/ 2014 h 1333332"/>
              <a:gd name="connsiteX1" fmla="*/ 581928 w 2097874"/>
              <a:gd name="connsiteY1" fmla="*/ 1143156 h 1333332"/>
              <a:gd name="connsiteX2" fmla="*/ 1769327 w 2097874"/>
              <a:gd name="connsiteY2" fmla="*/ 1132005 h 1333332"/>
              <a:gd name="connsiteX3" fmla="*/ 1136702 w 2097874"/>
              <a:gd name="connsiteY3" fmla="*/ 399018 h 1333332"/>
              <a:gd name="connsiteX4" fmla="*/ 2097874 w 2097874"/>
              <a:gd name="connsiteY4" fmla="*/ 45380 h 1333332"/>
              <a:gd name="connsiteX0" fmla="*/ 0 w 2097874"/>
              <a:gd name="connsiteY0" fmla="*/ 1656 h 1231794"/>
              <a:gd name="connsiteX1" fmla="*/ 581928 w 2097874"/>
              <a:gd name="connsiteY1" fmla="*/ 1142798 h 1231794"/>
              <a:gd name="connsiteX2" fmla="*/ 1477227 w 2097874"/>
              <a:gd name="connsiteY2" fmla="*/ 1072380 h 1231794"/>
              <a:gd name="connsiteX3" fmla="*/ 1136702 w 2097874"/>
              <a:gd name="connsiteY3" fmla="*/ 398660 h 1231794"/>
              <a:gd name="connsiteX4" fmla="*/ 2097874 w 2097874"/>
              <a:gd name="connsiteY4" fmla="*/ 45022 h 1231794"/>
              <a:gd name="connsiteX0" fmla="*/ 0 w 2097874"/>
              <a:gd name="connsiteY0" fmla="*/ 1656 h 1284651"/>
              <a:gd name="connsiteX1" fmla="*/ 581928 w 2097874"/>
              <a:gd name="connsiteY1" fmla="*/ 1142798 h 1284651"/>
              <a:gd name="connsiteX2" fmla="*/ 1477227 w 2097874"/>
              <a:gd name="connsiteY2" fmla="*/ 1072380 h 1284651"/>
              <a:gd name="connsiteX3" fmla="*/ 1136702 w 2097874"/>
              <a:gd name="connsiteY3" fmla="*/ 398660 h 1284651"/>
              <a:gd name="connsiteX4" fmla="*/ 2097874 w 2097874"/>
              <a:gd name="connsiteY4" fmla="*/ 45022 h 1284651"/>
              <a:gd name="connsiteX0" fmla="*/ 0 w 2097874"/>
              <a:gd name="connsiteY0" fmla="*/ 1656 h 1284651"/>
              <a:gd name="connsiteX1" fmla="*/ 581928 w 2097874"/>
              <a:gd name="connsiteY1" fmla="*/ 1142798 h 1284651"/>
              <a:gd name="connsiteX2" fmla="*/ 1477227 w 2097874"/>
              <a:gd name="connsiteY2" fmla="*/ 1072380 h 1284651"/>
              <a:gd name="connsiteX3" fmla="*/ 1136702 w 2097874"/>
              <a:gd name="connsiteY3" fmla="*/ 398660 h 1284651"/>
              <a:gd name="connsiteX4" fmla="*/ 2097874 w 2097874"/>
              <a:gd name="connsiteY4" fmla="*/ 45022 h 1284651"/>
              <a:gd name="connsiteX0" fmla="*/ 0 w 2097874"/>
              <a:gd name="connsiteY0" fmla="*/ 1656 h 1284651"/>
              <a:gd name="connsiteX1" fmla="*/ 581928 w 2097874"/>
              <a:gd name="connsiteY1" fmla="*/ 1142798 h 1284651"/>
              <a:gd name="connsiteX2" fmla="*/ 1477227 w 2097874"/>
              <a:gd name="connsiteY2" fmla="*/ 1072380 h 1284651"/>
              <a:gd name="connsiteX3" fmla="*/ 1136702 w 2097874"/>
              <a:gd name="connsiteY3" fmla="*/ 398660 h 1284651"/>
              <a:gd name="connsiteX4" fmla="*/ 2097874 w 2097874"/>
              <a:gd name="connsiteY4" fmla="*/ 45022 h 1284651"/>
              <a:gd name="connsiteX0" fmla="*/ 0 w 2143594"/>
              <a:gd name="connsiteY0" fmla="*/ 1656 h 1284651"/>
              <a:gd name="connsiteX1" fmla="*/ 581928 w 2143594"/>
              <a:gd name="connsiteY1" fmla="*/ 1142798 h 1284651"/>
              <a:gd name="connsiteX2" fmla="*/ 1477227 w 2143594"/>
              <a:gd name="connsiteY2" fmla="*/ 1072380 h 1284651"/>
              <a:gd name="connsiteX3" fmla="*/ 1136702 w 2143594"/>
              <a:gd name="connsiteY3" fmla="*/ 398660 h 1284651"/>
              <a:gd name="connsiteX4" fmla="*/ 2143594 w 2143594"/>
              <a:gd name="connsiteY4" fmla="*/ 50102 h 1284651"/>
              <a:gd name="connsiteX0" fmla="*/ 0 w 2143594"/>
              <a:gd name="connsiteY0" fmla="*/ 1656 h 1284651"/>
              <a:gd name="connsiteX1" fmla="*/ 581928 w 2143594"/>
              <a:gd name="connsiteY1" fmla="*/ 1142798 h 1284651"/>
              <a:gd name="connsiteX2" fmla="*/ 1477227 w 2143594"/>
              <a:gd name="connsiteY2" fmla="*/ 1072380 h 1284651"/>
              <a:gd name="connsiteX3" fmla="*/ 1136702 w 2143594"/>
              <a:gd name="connsiteY3" fmla="*/ 398660 h 1284651"/>
              <a:gd name="connsiteX4" fmla="*/ 2143594 w 2143594"/>
              <a:gd name="connsiteY4" fmla="*/ 50102 h 1284651"/>
              <a:gd name="connsiteX0" fmla="*/ 0 w 2143594"/>
              <a:gd name="connsiteY0" fmla="*/ 1656 h 1284651"/>
              <a:gd name="connsiteX1" fmla="*/ 581928 w 2143594"/>
              <a:gd name="connsiteY1" fmla="*/ 1142798 h 1284651"/>
              <a:gd name="connsiteX2" fmla="*/ 1477227 w 2143594"/>
              <a:gd name="connsiteY2" fmla="*/ 1072380 h 1284651"/>
              <a:gd name="connsiteX3" fmla="*/ 1136702 w 2143594"/>
              <a:gd name="connsiteY3" fmla="*/ 398660 h 1284651"/>
              <a:gd name="connsiteX4" fmla="*/ 2143594 w 2143594"/>
              <a:gd name="connsiteY4" fmla="*/ 50102 h 1284651"/>
              <a:gd name="connsiteX0" fmla="*/ 0 w 2143594"/>
              <a:gd name="connsiteY0" fmla="*/ 1656 h 1247588"/>
              <a:gd name="connsiteX1" fmla="*/ 581928 w 2143594"/>
              <a:gd name="connsiteY1" fmla="*/ 1142798 h 1247588"/>
              <a:gd name="connsiteX2" fmla="*/ 1477227 w 2143594"/>
              <a:gd name="connsiteY2" fmla="*/ 1072380 h 1247588"/>
              <a:gd name="connsiteX3" fmla="*/ 2143594 w 2143594"/>
              <a:gd name="connsiteY3" fmla="*/ 50102 h 1247588"/>
              <a:gd name="connsiteX0" fmla="*/ 0 w 2143594"/>
              <a:gd name="connsiteY0" fmla="*/ 1656 h 1247588"/>
              <a:gd name="connsiteX1" fmla="*/ 581928 w 2143594"/>
              <a:gd name="connsiteY1" fmla="*/ 1142798 h 1247588"/>
              <a:gd name="connsiteX2" fmla="*/ 1477227 w 2143594"/>
              <a:gd name="connsiteY2" fmla="*/ 1072380 h 1247588"/>
              <a:gd name="connsiteX3" fmla="*/ 2143594 w 2143594"/>
              <a:gd name="connsiteY3" fmla="*/ 50102 h 1247588"/>
              <a:gd name="connsiteX0" fmla="*/ 0 w 2141477"/>
              <a:gd name="connsiteY0" fmla="*/ 1641 h 1258913"/>
              <a:gd name="connsiteX1" fmla="*/ 579811 w 2141477"/>
              <a:gd name="connsiteY1" fmla="*/ 1153366 h 1258913"/>
              <a:gd name="connsiteX2" fmla="*/ 1475110 w 2141477"/>
              <a:gd name="connsiteY2" fmla="*/ 1082948 h 1258913"/>
              <a:gd name="connsiteX3" fmla="*/ 2141477 w 2141477"/>
              <a:gd name="connsiteY3" fmla="*/ 60670 h 1258913"/>
              <a:gd name="connsiteX0" fmla="*/ 0 w 2158940"/>
              <a:gd name="connsiteY0" fmla="*/ 1655 h 1248721"/>
              <a:gd name="connsiteX1" fmla="*/ 597274 w 2158940"/>
              <a:gd name="connsiteY1" fmla="*/ 1143855 h 1248721"/>
              <a:gd name="connsiteX2" fmla="*/ 1492573 w 2158940"/>
              <a:gd name="connsiteY2" fmla="*/ 1073437 h 1248721"/>
              <a:gd name="connsiteX3" fmla="*/ 2158940 w 2158940"/>
              <a:gd name="connsiteY3" fmla="*/ 51159 h 1248721"/>
              <a:gd name="connsiteX0" fmla="*/ 0 w 2160528"/>
              <a:gd name="connsiteY0" fmla="*/ 1643 h 1257214"/>
              <a:gd name="connsiteX1" fmla="*/ 598862 w 2160528"/>
              <a:gd name="connsiteY1" fmla="*/ 1151780 h 1257214"/>
              <a:gd name="connsiteX2" fmla="*/ 1494161 w 2160528"/>
              <a:gd name="connsiteY2" fmla="*/ 1081362 h 1257214"/>
              <a:gd name="connsiteX3" fmla="*/ 2160528 w 2160528"/>
              <a:gd name="connsiteY3" fmla="*/ 59084 h 125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528" h="1257214">
                <a:moveTo>
                  <a:pt x="0" y="1643"/>
                </a:moveTo>
                <a:cubicBezTo>
                  <a:pt x="1442741" y="-46369"/>
                  <a:pt x="349835" y="971827"/>
                  <a:pt x="598862" y="1151780"/>
                </a:cubicBezTo>
                <a:cubicBezTo>
                  <a:pt x="847889" y="1331733"/>
                  <a:pt x="1233883" y="1263478"/>
                  <a:pt x="1494161" y="1081362"/>
                </a:cubicBezTo>
                <a:cubicBezTo>
                  <a:pt x="1754439" y="899246"/>
                  <a:pt x="599302" y="58699"/>
                  <a:pt x="2160528" y="59084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248348" y="2292557"/>
            <a:ext cx="1344083" cy="1160357"/>
          </a:xfrm>
          <a:custGeom>
            <a:avLst/>
            <a:gdLst>
              <a:gd name="connsiteX0" fmla="*/ 0 w 1289050"/>
              <a:gd name="connsiteY0" fmla="*/ 67213 h 792355"/>
              <a:gd name="connsiteX1" fmla="*/ 717550 w 1289050"/>
              <a:gd name="connsiteY1" fmla="*/ 67213 h 792355"/>
              <a:gd name="connsiteX2" fmla="*/ 152400 w 1289050"/>
              <a:gd name="connsiteY2" fmla="*/ 765713 h 792355"/>
              <a:gd name="connsiteX3" fmla="*/ 1289050 w 1289050"/>
              <a:gd name="connsiteY3" fmla="*/ 670463 h 792355"/>
              <a:gd name="connsiteX0" fmla="*/ 0 w 1339850"/>
              <a:gd name="connsiteY0" fmla="*/ 67213 h 1244503"/>
              <a:gd name="connsiteX1" fmla="*/ 717550 w 1339850"/>
              <a:gd name="connsiteY1" fmla="*/ 67213 h 1244503"/>
              <a:gd name="connsiteX2" fmla="*/ 152400 w 1339850"/>
              <a:gd name="connsiteY2" fmla="*/ 765713 h 1244503"/>
              <a:gd name="connsiteX3" fmla="*/ 1339850 w 1339850"/>
              <a:gd name="connsiteY3" fmla="*/ 1244503 h 1244503"/>
              <a:gd name="connsiteX0" fmla="*/ 0 w 1339850"/>
              <a:gd name="connsiteY0" fmla="*/ 81688 h 1258978"/>
              <a:gd name="connsiteX1" fmla="*/ 717550 w 1339850"/>
              <a:gd name="connsiteY1" fmla="*/ 81688 h 1258978"/>
              <a:gd name="connsiteX2" fmla="*/ 86360 w 1339850"/>
              <a:gd name="connsiteY2" fmla="*/ 983388 h 1258978"/>
              <a:gd name="connsiteX3" fmla="*/ 1339850 w 1339850"/>
              <a:gd name="connsiteY3" fmla="*/ 1258978 h 1258978"/>
              <a:gd name="connsiteX0" fmla="*/ 0 w 1339850"/>
              <a:gd name="connsiteY0" fmla="*/ 8825 h 1186115"/>
              <a:gd name="connsiteX1" fmla="*/ 803910 w 1339850"/>
              <a:gd name="connsiteY1" fmla="*/ 344105 h 1186115"/>
              <a:gd name="connsiteX2" fmla="*/ 86360 w 1339850"/>
              <a:gd name="connsiteY2" fmla="*/ 910525 h 1186115"/>
              <a:gd name="connsiteX3" fmla="*/ 1339850 w 1339850"/>
              <a:gd name="connsiteY3" fmla="*/ 1186115 h 1186115"/>
              <a:gd name="connsiteX0" fmla="*/ 0 w 1339850"/>
              <a:gd name="connsiteY0" fmla="*/ 15772 h 1193062"/>
              <a:gd name="connsiteX1" fmla="*/ 803910 w 1339850"/>
              <a:gd name="connsiteY1" fmla="*/ 351052 h 1193062"/>
              <a:gd name="connsiteX2" fmla="*/ 86360 w 1339850"/>
              <a:gd name="connsiteY2" fmla="*/ 917472 h 1193062"/>
              <a:gd name="connsiteX3" fmla="*/ 1339850 w 1339850"/>
              <a:gd name="connsiteY3" fmla="*/ 1193062 h 1193062"/>
              <a:gd name="connsiteX0" fmla="*/ 0 w 1339850"/>
              <a:gd name="connsiteY0" fmla="*/ 15772 h 1193062"/>
              <a:gd name="connsiteX1" fmla="*/ 803910 w 1339850"/>
              <a:gd name="connsiteY1" fmla="*/ 351052 h 1193062"/>
              <a:gd name="connsiteX2" fmla="*/ 86360 w 1339850"/>
              <a:gd name="connsiteY2" fmla="*/ 917472 h 1193062"/>
              <a:gd name="connsiteX3" fmla="*/ 1339850 w 1339850"/>
              <a:gd name="connsiteY3" fmla="*/ 1193062 h 1193062"/>
              <a:gd name="connsiteX0" fmla="*/ 0 w 1339850"/>
              <a:gd name="connsiteY0" fmla="*/ 0 h 1177290"/>
              <a:gd name="connsiteX1" fmla="*/ 803910 w 1339850"/>
              <a:gd name="connsiteY1" fmla="*/ 335280 h 1177290"/>
              <a:gd name="connsiteX2" fmla="*/ 86360 w 1339850"/>
              <a:gd name="connsiteY2" fmla="*/ 901700 h 1177290"/>
              <a:gd name="connsiteX3" fmla="*/ 1339850 w 1339850"/>
              <a:gd name="connsiteY3" fmla="*/ 1177290 h 1177290"/>
              <a:gd name="connsiteX0" fmla="*/ 0 w 1344083"/>
              <a:gd name="connsiteY0" fmla="*/ 0 h 1160357"/>
              <a:gd name="connsiteX1" fmla="*/ 808143 w 1344083"/>
              <a:gd name="connsiteY1" fmla="*/ 318347 h 1160357"/>
              <a:gd name="connsiteX2" fmla="*/ 90593 w 1344083"/>
              <a:gd name="connsiteY2" fmla="*/ 884767 h 1160357"/>
              <a:gd name="connsiteX3" fmla="*/ 1344083 w 1344083"/>
              <a:gd name="connsiteY3" fmla="*/ 1160357 h 116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4083" h="1160357">
                <a:moveTo>
                  <a:pt x="0" y="0"/>
                </a:moveTo>
                <a:cubicBezTo>
                  <a:pt x="523875" y="9524"/>
                  <a:pt x="793044" y="170886"/>
                  <a:pt x="808143" y="318347"/>
                </a:cubicBezTo>
                <a:cubicBezTo>
                  <a:pt x="823242" y="465808"/>
                  <a:pt x="-8890" y="597112"/>
                  <a:pt x="90593" y="884767"/>
                </a:cubicBezTo>
                <a:cubicBezTo>
                  <a:pt x="190076" y="1172422"/>
                  <a:pt x="1137708" y="1138132"/>
                  <a:pt x="1344083" y="1160357"/>
                </a:cubicBez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151492" y="3483395"/>
            <a:ext cx="2453640" cy="696219"/>
          </a:xfrm>
          <a:custGeom>
            <a:avLst/>
            <a:gdLst>
              <a:gd name="connsiteX0" fmla="*/ 0 w 2479040"/>
              <a:gd name="connsiteY0" fmla="*/ 42207 h 753062"/>
              <a:gd name="connsiteX1" fmla="*/ 985520 w 2479040"/>
              <a:gd name="connsiteY1" fmla="*/ 67607 h 753062"/>
              <a:gd name="connsiteX2" fmla="*/ 1686560 w 2479040"/>
              <a:gd name="connsiteY2" fmla="*/ 677207 h 753062"/>
              <a:gd name="connsiteX3" fmla="*/ 2479040 w 2479040"/>
              <a:gd name="connsiteY3" fmla="*/ 722927 h 753062"/>
              <a:gd name="connsiteX0" fmla="*/ 0 w 2479040"/>
              <a:gd name="connsiteY0" fmla="*/ 6250 h 706335"/>
              <a:gd name="connsiteX1" fmla="*/ 1036320 w 2479040"/>
              <a:gd name="connsiteY1" fmla="*/ 234850 h 706335"/>
              <a:gd name="connsiteX2" fmla="*/ 1686560 w 2479040"/>
              <a:gd name="connsiteY2" fmla="*/ 641250 h 706335"/>
              <a:gd name="connsiteX3" fmla="*/ 2479040 w 2479040"/>
              <a:gd name="connsiteY3" fmla="*/ 686970 h 706335"/>
              <a:gd name="connsiteX0" fmla="*/ 0 w 2479040"/>
              <a:gd name="connsiteY0" fmla="*/ 7539 h 666984"/>
              <a:gd name="connsiteX1" fmla="*/ 1036320 w 2479040"/>
              <a:gd name="connsiteY1" fmla="*/ 195499 h 666984"/>
              <a:gd name="connsiteX2" fmla="*/ 1686560 w 2479040"/>
              <a:gd name="connsiteY2" fmla="*/ 601899 h 666984"/>
              <a:gd name="connsiteX3" fmla="*/ 2479040 w 2479040"/>
              <a:gd name="connsiteY3" fmla="*/ 647619 h 666984"/>
              <a:gd name="connsiteX0" fmla="*/ 0 w 2479040"/>
              <a:gd name="connsiteY0" fmla="*/ 0 h 659445"/>
              <a:gd name="connsiteX1" fmla="*/ 1036320 w 2479040"/>
              <a:gd name="connsiteY1" fmla="*/ 187960 h 659445"/>
              <a:gd name="connsiteX2" fmla="*/ 1686560 w 2479040"/>
              <a:gd name="connsiteY2" fmla="*/ 594360 h 659445"/>
              <a:gd name="connsiteX3" fmla="*/ 2479040 w 2479040"/>
              <a:gd name="connsiteY3" fmla="*/ 640080 h 659445"/>
              <a:gd name="connsiteX0" fmla="*/ 0 w 2479040"/>
              <a:gd name="connsiteY0" fmla="*/ 166 h 659611"/>
              <a:gd name="connsiteX1" fmla="*/ 1036320 w 2479040"/>
              <a:gd name="connsiteY1" fmla="*/ 188126 h 659611"/>
              <a:gd name="connsiteX2" fmla="*/ 1686560 w 2479040"/>
              <a:gd name="connsiteY2" fmla="*/ 594526 h 659611"/>
              <a:gd name="connsiteX3" fmla="*/ 2479040 w 2479040"/>
              <a:gd name="connsiteY3" fmla="*/ 640246 h 659611"/>
              <a:gd name="connsiteX0" fmla="*/ 0 w 2479040"/>
              <a:gd name="connsiteY0" fmla="*/ 0 h 659445"/>
              <a:gd name="connsiteX1" fmla="*/ 1686560 w 2479040"/>
              <a:gd name="connsiteY1" fmla="*/ 594360 h 659445"/>
              <a:gd name="connsiteX2" fmla="*/ 2479040 w 2479040"/>
              <a:gd name="connsiteY2" fmla="*/ 640080 h 659445"/>
              <a:gd name="connsiteX0" fmla="*/ 0 w 2479040"/>
              <a:gd name="connsiteY0" fmla="*/ 0 h 659445"/>
              <a:gd name="connsiteX1" fmla="*/ 1686560 w 2479040"/>
              <a:gd name="connsiteY1" fmla="*/ 594360 h 659445"/>
              <a:gd name="connsiteX2" fmla="*/ 2479040 w 2479040"/>
              <a:gd name="connsiteY2" fmla="*/ 640080 h 659445"/>
              <a:gd name="connsiteX0" fmla="*/ 0 w 2453640"/>
              <a:gd name="connsiteY0" fmla="*/ 0 h 696219"/>
              <a:gd name="connsiteX1" fmla="*/ 1661160 w 2453640"/>
              <a:gd name="connsiteY1" fmla="*/ 619760 h 696219"/>
              <a:gd name="connsiteX2" fmla="*/ 2453640 w 2453640"/>
              <a:gd name="connsiteY2" fmla="*/ 665480 h 69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3640" h="696219">
                <a:moveTo>
                  <a:pt x="0" y="0"/>
                </a:moveTo>
                <a:cubicBezTo>
                  <a:pt x="1331806" y="83185"/>
                  <a:pt x="1252220" y="508847"/>
                  <a:pt x="1661160" y="619760"/>
                </a:cubicBezTo>
                <a:cubicBezTo>
                  <a:pt x="2070100" y="730673"/>
                  <a:pt x="2181860" y="697230"/>
                  <a:pt x="2453640" y="665480"/>
                </a:cubicBez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2700000">
            <a:off x="1356550" y="3077737"/>
            <a:ext cx="180940" cy="7136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700000">
            <a:off x="1195637" y="1866623"/>
            <a:ext cx="180940" cy="7136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098758" y="1419151"/>
            <a:ext cx="2872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800" dirty="0" err="1" smtClean="0"/>
              <a:t>Fused</a:t>
            </a:r>
            <a:r>
              <a:rPr lang="et-EE" sz="1800" dirty="0" smtClean="0"/>
              <a:t> </a:t>
            </a:r>
            <a:r>
              <a:rPr lang="et-EE" sz="1800" dirty="0" err="1" smtClean="0"/>
              <a:t>silica</a:t>
            </a:r>
            <a:r>
              <a:rPr lang="et-EE" sz="1800" dirty="0" smtClean="0"/>
              <a:t> </a:t>
            </a:r>
            <a:r>
              <a:rPr lang="et-EE" sz="1800" dirty="0" err="1" smtClean="0"/>
              <a:t>rods</a:t>
            </a:r>
            <a:r>
              <a:rPr lang="et-EE" sz="1800" dirty="0" smtClean="0"/>
              <a:t> </a:t>
            </a:r>
            <a:r>
              <a:rPr lang="et-EE" sz="1800" dirty="0" err="1" smtClean="0"/>
              <a:t>for</a:t>
            </a:r>
            <a:r>
              <a:rPr lang="et-EE" sz="1800" dirty="0" smtClean="0"/>
              <a:t> </a:t>
            </a:r>
            <a:r>
              <a:rPr lang="et-EE" sz="1800" dirty="0" err="1" smtClean="0"/>
              <a:t>dispersion</a:t>
            </a:r>
            <a:r>
              <a:rPr lang="et-EE" sz="1800" dirty="0" smtClean="0"/>
              <a:t> </a:t>
            </a:r>
            <a:r>
              <a:rPr lang="et-EE" sz="1800" dirty="0" err="1" smtClean="0"/>
              <a:t>compensation</a:t>
            </a:r>
            <a:endParaRPr lang="en-US" sz="1800" dirty="0"/>
          </a:p>
        </p:txBody>
      </p:sp>
      <p:sp>
        <p:nvSpPr>
          <p:cNvPr id="39" name="TextBox 38"/>
          <p:cNvSpPr txBox="1"/>
          <p:nvPr/>
        </p:nvSpPr>
        <p:spPr>
          <a:xfrm>
            <a:off x="6417197" y="1915793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800" dirty="0" err="1" smtClean="0"/>
              <a:t>Photonic</a:t>
            </a:r>
            <a:r>
              <a:rPr lang="et-EE" sz="1800" dirty="0" smtClean="0"/>
              <a:t> </a:t>
            </a:r>
            <a:r>
              <a:rPr lang="et-EE" sz="1800" dirty="0" err="1" smtClean="0"/>
              <a:t>crystal</a:t>
            </a:r>
            <a:r>
              <a:rPr lang="et-EE" sz="1800" dirty="0" smtClean="0"/>
              <a:t> </a:t>
            </a:r>
            <a:r>
              <a:rPr lang="et-EE" sz="1800" dirty="0" err="1" smtClean="0"/>
              <a:t>fiber</a:t>
            </a:r>
            <a:endParaRPr lang="et-EE" sz="1800" dirty="0" smtClean="0"/>
          </a:p>
          <a:p>
            <a:pPr algn="ctr"/>
            <a:r>
              <a:rPr lang="et-EE" sz="1800" dirty="0" smtClean="0"/>
              <a:t>(PCF)</a:t>
            </a:r>
            <a:endParaRPr lang="en-US" sz="1800" dirty="0"/>
          </a:p>
        </p:txBody>
      </p:sp>
      <p:sp>
        <p:nvSpPr>
          <p:cNvPr id="40" name="Rectangle 39"/>
          <p:cNvSpPr/>
          <p:nvPr/>
        </p:nvSpPr>
        <p:spPr>
          <a:xfrm>
            <a:off x="5831564" y="378545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1800" dirty="0"/>
              <a:t>PCF</a:t>
            </a:r>
            <a:endParaRPr lang="en-US" sz="1800" dirty="0"/>
          </a:p>
        </p:txBody>
      </p:sp>
      <p:sp>
        <p:nvSpPr>
          <p:cNvPr id="41" name="TextBox 40"/>
          <p:cNvSpPr txBox="1"/>
          <p:nvPr/>
        </p:nvSpPr>
        <p:spPr>
          <a:xfrm>
            <a:off x="3198039" y="30144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800" dirty="0" err="1" smtClean="0"/>
              <a:t>Measured</a:t>
            </a:r>
            <a:r>
              <a:rPr lang="et-EE" sz="1800" dirty="0" smtClean="0"/>
              <a:t> </a:t>
            </a:r>
            <a:r>
              <a:rPr lang="et-EE" sz="1800" dirty="0" err="1" smtClean="0"/>
              <a:t>fiber</a:t>
            </a:r>
            <a:endParaRPr lang="en-US" sz="1800" dirty="0"/>
          </a:p>
        </p:txBody>
      </p:sp>
      <p:sp>
        <p:nvSpPr>
          <p:cNvPr id="42" name="TextBox 41"/>
          <p:cNvSpPr txBox="1"/>
          <p:nvPr/>
        </p:nvSpPr>
        <p:spPr>
          <a:xfrm>
            <a:off x="5162150" y="149556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800" dirty="0" smtClean="0"/>
              <a:t>AC </a:t>
            </a:r>
            <a:r>
              <a:rPr lang="et-EE" sz="1800" dirty="0" err="1" smtClean="0"/>
              <a:t>lens</a:t>
            </a:r>
            <a:endParaRPr lang="en-US" sz="1800" dirty="0"/>
          </a:p>
        </p:txBody>
      </p:sp>
      <p:sp>
        <p:nvSpPr>
          <p:cNvPr id="43" name="TextBox 42"/>
          <p:cNvSpPr txBox="1"/>
          <p:nvPr/>
        </p:nvSpPr>
        <p:spPr>
          <a:xfrm>
            <a:off x="1662855" y="383170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800" dirty="0" smtClean="0"/>
              <a:t>AC </a:t>
            </a:r>
            <a:r>
              <a:rPr lang="et-EE" sz="1800" dirty="0" err="1" smtClean="0"/>
              <a:t>lens</a:t>
            </a:r>
            <a:endParaRPr lang="en-US" sz="1800" dirty="0"/>
          </a:p>
        </p:txBody>
      </p:sp>
      <p:sp>
        <p:nvSpPr>
          <p:cNvPr id="44" name="Rectangle 43"/>
          <p:cNvSpPr/>
          <p:nvPr/>
        </p:nvSpPr>
        <p:spPr>
          <a:xfrm>
            <a:off x="7604259" y="4507119"/>
            <a:ext cx="1393330" cy="3513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1600" dirty="0"/>
              <a:t>428-1088 nm</a:t>
            </a:r>
            <a:endParaRPr lang="en-US" sz="1600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039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81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/>
              <a:t>Spectral phase can be retrieved from the camera image </a:t>
            </a:r>
            <a:endParaRPr sz="2400" b="0" dirty="0"/>
          </a:p>
        </p:txBody>
      </p:sp>
      <p:grpSp>
        <p:nvGrpSpPr>
          <p:cNvPr id="159" name="Shape 159"/>
          <p:cNvGrpSpPr/>
          <p:nvPr/>
        </p:nvGrpSpPr>
        <p:grpSpPr>
          <a:xfrm>
            <a:off x="457200" y="1252496"/>
            <a:ext cx="8229599" cy="3251651"/>
            <a:chOff x="457200" y="1437175"/>
            <a:chExt cx="8229599" cy="3251651"/>
          </a:xfrm>
        </p:grpSpPr>
        <p:pic>
          <p:nvPicPr>
            <p:cNvPr id="160" name="Shape 16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7200" y="1437186"/>
              <a:ext cx="3877899" cy="32516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Shape 16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335100" y="1437175"/>
              <a:ext cx="4351699" cy="32516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1427356" y="456555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800" dirty="0" err="1" smtClean="0"/>
              <a:t>Camera</a:t>
            </a:r>
            <a:r>
              <a:rPr lang="et-EE" sz="1800" dirty="0" smtClean="0"/>
              <a:t> image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6035040" y="4196368"/>
            <a:ext cx="154721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t-EE" dirty="0" err="1" smtClean="0"/>
              <a:t>Wavelength</a:t>
            </a:r>
            <a:r>
              <a:rPr lang="et-EE" dirty="0" smtClean="0"/>
              <a:t> (</a:t>
            </a:r>
            <a:r>
              <a:rPr lang="et-EE" dirty="0" err="1" smtClean="0"/>
              <a:t>nm</a:t>
            </a:r>
            <a:r>
              <a:rPr lang="et-EE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84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/>
              <a:t>Fiber dispersion </a:t>
            </a:r>
            <a:r>
              <a:rPr lang="et-EE" sz="2400" b="0" dirty="0" err="1" smtClean="0"/>
              <a:t>is</a:t>
            </a:r>
            <a:r>
              <a:rPr lang="en" sz="2400" b="0" dirty="0" smtClean="0"/>
              <a:t> calculated </a:t>
            </a:r>
            <a:r>
              <a:rPr lang="en" sz="2400" b="0" dirty="0"/>
              <a:t>from the spectral phase</a:t>
            </a:r>
            <a:endParaRPr sz="2400" b="0" dirty="0"/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1862" y="4109470"/>
            <a:ext cx="220027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644" y="1492036"/>
            <a:ext cx="3507662" cy="26209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ight Arrow 1"/>
          <p:cNvSpPr/>
          <p:nvPr/>
        </p:nvSpPr>
        <p:spPr>
          <a:xfrm>
            <a:off x="4127183" y="2884449"/>
            <a:ext cx="817757" cy="446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hape 1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6507" y="1507790"/>
            <a:ext cx="3986560" cy="25894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421123" y="3847860"/>
            <a:ext cx="12570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t-EE" sz="1100" dirty="0" err="1" smtClean="0"/>
              <a:t>Wavelength</a:t>
            </a:r>
            <a:r>
              <a:rPr lang="et-EE" sz="1100" dirty="0" smtClean="0"/>
              <a:t> (</a:t>
            </a:r>
            <a:r>
              <a:rPr lang="et-EE" sz="1100" dirty="0" err="1" smtClean="0"/>
              <a:t>nm</a:t>
            </a:r>
            <a:r>
              <a:rPr lang="et-EE" sz="1100" dirty="0" smtClean="0"/>
              <a:t>)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6951170" y="3835644"/>
            <a:ext cx="12570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t-EE" sz="1100" dirty="0" err="1" smtClean="0"/>
              <a:t>Wavelength</a:t>
            </a:r>
            <a:r>
              <a:rPr lang="et-EE" sz="1100" dirty="0" smtClean="0"/>
              <a:t> (</a:t>
            </a:r>
            <a:r>
              <a:rPr lang="et-EE" sz="1100" dirty="0" err="1" smtClean="0"/>
              <a:t>nm</a:t>
            </a:r>
            <a:r>
              <a:rPr lang="et-EE" sz="1100" dirty="0" smtClean="0"/>
              <a:t>)</a:t>
            </a:r>
            <a:endParaRPr lang="en-US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2400" b="0" dirty="0" smtClean="0"/>
              <a:t>Test </a:t>
            </a:r>
            <a:r>
              <a:rPr lang="et-EE" sz="2400" b="0" dirty="0" err="1" smtClean="0"/>
              <a:t>fiber</a:t>
            </a:r>
            <a:endParaRPr lang="en-US" sz="2400" b="0" dirty="0"/>
          </a:p>
        </p:txBody>
      </p:sp>
      <p:sp>
        <p:nvSpPr>
          <p:cNvPr id="5" name="Shape 133"/>
          <p:cNvSpPr txBox="1">
            <a:spLocks noGrp="1"/>
          </p:cNvSpPr>
          <p:nvPr>
            <p:ph type="body" idx="1"/>
          </p:nvPr>
        </p:nvSpPr>
        <p:spPr>
          <a:xfrm>
            <a:off x="216568" y="1766356"/>
            <a:ext cx="3226800" cy="21700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Thorlabs </a:t>
            </a:r>
            <a:r>
              <a:rPr lang="en" sz="1800" dirty="0">
                <a:solidFill>
                  <a:schemeClr val="dk1"/>
                </a:solidFill>
              </a:rPr>
              <a:t>630HP </a:t>
            </a:r>
            <a:r>
              <a:rPr lang="en" sz="1800" dirty="0" smtClean="0"/>
              <a:t>single-mode (</a:t>
            </a:r>
            <a:r>
              <a:rPr lang="en" sz="1800" dirty="0" smtClean="0">
                <a:solidFill>
                  <a:schemeClr val="dk1"/>
                </a:solidFill>
              </a:rPr>
              <a:t>600 </a:t>
            </a:r>
            <a:r>
              <a:rPr lang="en" sz="1800" dirty="0">
                <a:solidFill>
                  <a:schemeClr val="dk1"/>
                </a:solidFill>
              </a:rPr>
              <a:t>- 770 nm)</a:t>
            </a:r>
            <a:r>
              <a:rPr lang="en" sz="1800" dirty="0"/>
              <a:t> optical </a:t>
            </a:r>
            <a:r>
              <a:rPr lang="en" sz="1800" dirty="0" smtClean="0"/>
              <a:t>fiber</a:t>
            </a:r>
            <a:endParaRPr lang="et-EE" sz="1800" dirty="0" smtClean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 </a:t>
            </a:r>
            <a:endParaRPr sz="1800" dirty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Mode field diameter: </a:t>
            </a:r>
            <a:endParaRPr sz="1800" dirty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4.0 ± 0.5 µm</a:t>
            </a:r>
            <a:endParaRPr sz="1800" dirty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924924"/>
              </p:ext>
            </p:extLst>
          </p:nvPr>
        </p:nvGraphicFramePr>
        <p:xfrm>
          <a:off x="3539087" y="205978"/>
          <a:ext cx="5499035" cy="415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0957" y="4494997"/>
            <a:ext cx="4015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600" dirty="0" err="1" smtClean="0"/>
              <a:t>Reference</a:t>
            </a:r>
            <a:r>
              <a:rPr lang="et-EE" sz="1600" dirty="0" smtClean="0"/>
              <a:t> </a:t>
            </a:r>
            <a:r>
              <a:rPr lang="et-EE" sz="1600" dirty="0" err="1" smtClean="0"/>
              <a:t>dispersion</a:t>
            </a:r>
            <a:r>
              <a:rPr lang="et-EE" sz="1600" dirty="0" smtClean="0"/>
              <a:t> </a:t>
            </a:r>
            <a:r>
              <a:rPr lang="et-EE" sz="1600" dirty="0" err="1" smtClean="0"/>
              <a:t>data</a:t>
            </a:r>
            <a:r>
              <a:rPr lang="et-EE" sz="1600" dirty="0" smtClean="0"/>
              <a:t> </a:t>
            </a:r>
            <a:r>
              <a:rPr lang="et-EE" sz="1600" dirty="0" err="1" smtClean="0"/>
              <a:t>from</a:t>
            </a:r>
            <a:r>
              <a:rPr lang="et-EE" sz="1600" dirty="0" smtClean="0"/>
              <a:t> </a:t>
            </a:r>
            <a:r>
              <a:rPr lang="et-EE" sz="1600" dirty="0" err="1" smtClean="0"/>
              <a:t>Thorlabs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597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262125" y="358674"/>
            <a:ext cx="8229600" cy="58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400" b="0" dirty="0" err="1" smtClean="0"/>
              <a:t>Results</a:t>
            </a:r>
            <a:r>
              <a:rPr lang="et-EE" sz="2400" b="0" dirty="0" smtClean="0"/>
              <a:t> 1: </a:t>
            </a:r>
            <a:r>
              <a:rPr lang="en" sz="2400" b="0" dirty="0" smtClean="0"/>
              <a:t>Measurements </a:t>
            </a:r>
            <a:r>
              <a:rPr lang="et-EE" sz="2400" b="0" dirty="0" smtClean="0"/>
              <a:t>of</a:t>
            </a:r>
            <a:r>
              <a:rPr lang="en" sz="2400" b="0" dirty="0" smtClean="0"/>
              <a:t> </a:t>
            </a:r>
            <a:r>
              <a:rPr lang="en" sz="2400" b="0" dirty="0"/>
              <a:t>the same piece of the fiber</a:t>
            </a:r>
            <a:endParaRPr sz="2400" b="0" dirty="0"/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175" y="1568174"/>
            <a:ext cx="4142750" cy="26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2770" y="1603424"/>
            <a:ext cx="4034226" cy="26204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207941" y="1198842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800" dirty="0" err="1" smtClean="0"/>
              <a:t>Sample</a:t>
            </a:r>
            <a:r>
              <a:rPr lang="et-EE" sz="1800" dirty="0" smtClean="0"/>
              <a:t> 1.1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6724184" y="1198842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800" dirty="0" err="1" smtClean="0"/>
              <a:t>Sample</a:t>
            </a:r>
            <a:r>
              <a:rPr lang="et-EE" sz="1800" dirty="0" smtClean="0"/>
              <a:t> 1.2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234175" y="4474542"/>
            <a:ext cx="8058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fiber</a:t>
            </a:r>
            <a:r>
              <a:rPr lang="et-EE" dirty="0" smtClean="0"/>
              <a:t> </a:t>
            </a:r>
            <a:r>
              <a:rPr lang="et-EE" dirty="0" err="1" smtClean="0"/>
              <a:t>was</a:t>
            </a:r>
            <a:r>
              <a:rPr lang="et-EE" dirty="0" smtClean="0"/>
              <a:t> </a:t>
            </a:r>
            <a:r>
              <a:rPr lang="et-EE" dirty="0" err="1" smtClean="0"/>
              <a:t>cut</a:t>
            </a:r>
            <a:r>
              <a:rPr lang="et-EE" dirty="0" smtClean="0"/>
              <a:t> a </a:t>
            </a:r>
            <a:r>
              <a:rPr lang="et-EE" dirty="0" err="1" smtClean="0"/>
              <a:t>few</a:t>
            </a:r>
            <a:r>
              <a:rPr lang="et-EE" dirty="0" smtClean="0"/>
              <a:t> mm </a:t>
            </a:r>
            <a:r>
              <a:rPr lang="et-EE" dirty="0" err="1" smtClean="0"/>
              <a:t>shorter</a:t>
            </a:r>
            <a:r>
              <a:rPr lang="et-EE" dirty="0" smtClean="0"/>
              <a:t> </a:t>
            </a:r>
            <a:r>
              <a:rPr lang="et-EE" dirty="0" err="1" smtClean="0"/>
              <a:t>between</a:t>
            </a:r>
            <a:r>
              <a:rPr lang="et-EE" dirty="0" smtClean="0"/>
              <a:t>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measurements</a:t>
            </a:r>
            <a:r>
              <a:rPr lang="et-EE" dirty="0" smtClean="0"/>
              <a:t>, </a:t>
            </a:r>
            <a:r>
              <a:rPr lang="et-EE" dirty="0" err="1" smtClean="0"/>
              <a:t>hence</a:t>
            </a:r>
            <a:r>
              <a:rPr lang="et-EE" dirty="0" smtClean="0"/>
              <a:t>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numbering</a:t>
            </a:r>
            <a:r>
              <a:rPr lang="et-EE" dirty="0" smtClean="0"/>
              <a:t> 1.1 and 1.2.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07941" y="3997489"/>
            <a:ext cx="12570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t-EE" sz="1100" dirty="0" err="1" smtClean="0"/>
              <a:t>Wavelength</a:t>
            </a:r>
            <a:r>
              <a:rPr lang="et-EE" sz="1100" dirty="0" smtClean="0"/>
              <a:t> (</a:t>
            </a:r>
            <a:r>
              <a:rPr lang="et-EE" sz="1100" dirty="0" err="1" smtClean="0"/>
              <a:t>nm</a:t>
            </a:r>
            <a:r>
              <a:rPr lang="et-EE" sz="1100" dirty="0" smtClean="0"/>
              <a:t>)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6929464" y="3985273"/>
            <a:ext cx="12570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t-EE" sz="1100" dirty="0" err="1" smtClean="0"/>
              <a:t>Wavelength</a:t>
            </a:r>
            <a:r>
              <a:rPr lang="et-EE" sz="1100" dirty="0" smtClean="0"/>
              <a:t> (</a:t>
            </a:r>
            <a:r>
              <a:rPr lang="et-EE" sz="1100" dirty="0" err="1" smtClean="0"/>
              <a:t>nm</a:t>
            </a:r>
            <a:r>
              <a:rPr lang="et-EE" sz="1100" dirty="0" smtClean="0"/>
              <a:t>)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308008" y="-224503"/>
            <a:ext cx="8378792" cy="112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t-EE" sz="2400" b="0" dirty="0" err="1"/>
              <a:t>Results</a:t>
            </a:r>
            <a:r>
              <a:rPr lang="et-EE" sz="2400" b="0" dirty="0"/>
              <a:t> </a:t>
            </a:r>
            <a:r>
              <a:rPr lang="et-EE" sz="2400" b="0" dirty="0" smtClean="0"/>
              <a:t>2: </a:t>
            </a:r>
            <a:r>
              <a:rPr lang="et-EE" sz="2400" b="0" dirty="0" err="1" smtClean="0"/>
              <a:t>Two</a:t>
            </a:r>
            <a:r>
              <a:rPr lang="et-EE" sz="2400" b="0" dirty="0" smtClean="0"/>
              <a:t> </a:t>
            </a:r>
            <a:r>
              <a:rPr lang="et-EE" sz="2400" b="0" dirty="0" err="1" smtClean="0"/>
              <a:t>different</a:t>
            </a:r>
            <a:r>
              <a:rPr lang="et-EE" sz="2400" b="0" dirty="0" smtClean="0"/>
              <a:t> </a:t>
            </a:r>
            <a:r>
              <a:rPr lang="et-EE" sz="2400" b="0" dirty="0" err="1" smtClean="0"/>
              <a:t>pieces</a:t>
            </a:r>
            <a:r>
              <a:rPr lang="et-EE" sz="2400" b="0" dirty="0" smtClean="0"/>
              <a:t> of </a:t>
            </a:r>
            <a:r>
              <a:rPr lang="et-EE" sz="2400" b="0" dirty="0" err="1" smtClean="0"/>
              <a:t>fiber</a:t>
            </a:r>
            <a:r>
              <a:rPr lang="et-EE" sz="2400" b="0" dirty="0" smtClean="0"/>
              <a:t> </a:t>
            </a:r>
            <a:r>
              <a:rPr lang="et-EE" sz="2400" b="0" dirty="0" err="1" smtClean="0"/>
              <a:t>from</a:t>
            </a:r>
            <a:r>
              <a:rPr lang="et-EE" sz="2400" b="0" dirty="0" smtClean="0"/>
              <a:t> </a:t>
            </a:r>
            <a:r>
              <a:rPr lang="et-EE" sz="2400" b="0" dirty="0" err="1" smtClean="0"/>
              <a:t>the</a:t>
            </a:r>
            <a:r>
              <a:rPr lang="et-EE" sz="2400" b="0" dirty="0" smtClean="0"/>
              <a:t> </a:t>
            </a:r>
            <a:r>
              <a:rPr lang="et-EE" sz="2400" b="0" dirty="0" err="1" smtClean="0"/>
              <a:t>same</a:t>
            </a:r>
            <a:r>
              <a:rPr lang="et-EE" sz="2400" b="0" dirty="0" smtClean="0"/>
              <a:t> </a:t>
            </a:r>
            <a:r>
              <a:rPr lang="et-EE" sz="2400" b="0" dirty="0" err="1" smtClean="0"/>
              <a:t>spool</a:t>
            </a:r>
            <a:endParaRPr sz="2400" b="0" dirty="0"/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2988" y="1511459"/>
            <a:ext cx="4491012" cy="297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85900"/>
            <a:ext cx="4034226" cy="26204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126166" y="985523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800" dirty="0" err="1" smtClean="0"/>
              <a:t>Sample</a:t>
            </a:r>
            <a:r>
              <a:rPr lang="et-EE" sz="1800" dirty="0" smtClean="0"/>
              <a:t> 1.2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6642409" y="985523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800" dirty="0" err="1" smtClean="0"/>
              <a:t>Sample</a:t>
            </a:r>
            <a:r>
              <a:rPr lang="et-EE" sz="1800" dirty="0" smtClean="0"/>
              <a:t> 2.1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1969763" y="4044716"/>
            <a:ext cx="12570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t-EE" sz="1100" dirty="0" err="1" smtClean="0"/>
              <a:t>Wavelength</a:t>
            </a:r>
            <a:r>
              <a:rPr lang="et-EE" sz="1100" dirty="0" smtClean="0"/>
              <a:t> (</a:t>
            </a:r>
            <a:r>
              <a:rPr lang="et-EE" sz="1100" dirty="0" err="1" smtClean="0"/>
              <a:t>nm</a:t>
            </a:r>
            <a:r>
              <a:rPr lang="et-EE" sz="1100" dirty="0" smtClean="0"/>
              <a:t>)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6775419" y="4225674"/>
            <a:ext cx="12570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t-EE" sz="1100" dirty="0" err="1" smtClean="0"/>
              <a:t>Wavelength</a:t>
            </a:r>
            <a:r>
              <a:rPr lang="et-EE" sz="1100" dirty="0" smtClean="0"/>
              <a:t> (</a:t>
            </a:r>
            <a:r>
              <a:rPr lang="et-EE" sz="1100" dirty="0" err="1" smtClean="0"/>
              <a:t>nm</a:t>
            </a:r>
            <a:r>
              <a:rPr lang="et-EE" sz="1100" dirty="0" smtClean="0"/>
              <a:t>)</a:t>
            </a:r>
            <a:endParaRPr lang="en-US" sz="1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ight 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4796</TotalTime>
  <Words>582</Words>
  <Application>Microsoft Office PowerPoint</Application>
  <PresentationFormat>On-screen Show (16:9)</PresentationFormat>
  <Paragraphs>115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Simple Light</vt:lpstr>
      <vt:lpstr>Light Gradient</vt:lpstr>
      <vt:lpstr>  Single-mode fiber dispersion characterization with ultrabroadband white light spectral interferometry  PhotInd Prague 26.06.2018 </vt:lpstr>
      <vt:lpstr>PowerPoint Presentation</vt:lpstr>
      <vt:lpstr>SEA TADPOLE </vt:lpstr>
      <vt:lpstr>SEA TADPOLE for fiber dispersion characterization </vt:lpstr>
      <vt:lpstr>Spectral phase can be retrieved from the camera image </vt:lpstr>
      <vt:lpstr>Fiber dispersion is calculated from the spectral phase</vt:lpstr>
      <vt:lpstr>Test fiber</vt:lpstr>
      <vt:lpstr>Results 1: Measurements of the same piece of the fiber</vt:lpstr>
      <vt:lpstr>Results 2: Two different pieces of fiber from the same spool</vt:lpstr>
      <vt:lpstr>Issues 1: measurement noise caused by cladding modes </vt:lpstr>
      <vt:lpstr>Issues 2: not enough reference data </vt:lpstr>
      <vt:lpstr>Conclusion</vt:lpstr>
      <vt:lpstr>Outlook</vt:lpstr>
      <vt:lpstr>One can also scan the pulse in x-y and resolve it in time</vt:lpstr>
      <vt:lpstr>Measurements provide spatial-spectral interferogram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Single-mode fiber dispersion characterization from ultrabroadband white light spatial-spectral interferogram  PhotInd Prague 26.06.2018 </dc:title>
  <cp:lastModifiedBy>Andreas</cp:lastModifiedBy>
  <cp:revision>35</cp:revision>
  <dcterms:modified xsi:type="dcterms:W3CDTF">2018-06-26T06:28:05Z</dcterms:modified>
</cp:coreProperties>
</file>