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/>
    <p:restoredTop sz="94598"/>
  </p:normalViewPr>
  <p:slideViewPr>
    <p:cSldViewPr snapToGrid="0" snapToObjects="1">
      <p:cViewPr varScale="1">
        <p:scale>
          <a:sx n="151" d="100"/>
          <a:sy n="151" d="100"/>
        </p:scale>
        <p:origin x="15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7A59-E66D-9243-BBC8-70433637C28E}" type="datetimeFigureOut">
              <a:rPr lang="en-US" smtClean="0"/>
              <a:t>9/29/17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768C-89B8-6B42-89D9-131AD82D43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2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7A59-E66D-9243-BBC8-70433637C28E}" type="datetimeFigureOut">
              <a:rPr lang="en-US" smtClean="0"/>
              <a:t>9/29/17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768C-89B8-6B42-89D9-131AD82D43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7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7A59-E66D-9243-BBC8-70433637C28E}" type="datetimeFigureOut">
              <a:rPr lang="en-US" smtClean="0"/>
              <a:t>9/29/17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768C-89B8-6B42-89D9-131AD82D43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7A59-E66D-9243-BBC8-70433637C28E}" type="datetimeFigureOut">
              <a:rPr lang="en-US" smtClean="0"/>
              <a:t>9/29/17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768C-89B8-6B42-89D9-131AD82D43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4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7A59-E66D-9243-BBC8-70433637C28E}" type="datetimeFigureOut">
              <a:rPr lang="en-US" smtClean="0"/>
              <a:t>9/29/17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768C-89B8-6B42-89D9-131AD82D43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86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7A59-E66D-9243-BBC8-70433637C28E}" type="datetimeFigureOut">
              <a:rPr lang="en-US" smtClean="0"/>
              <a:t>9/29/17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768C-89B8-6B42-89D9-131AD82D43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4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7A59-E66D-9243-BBC8-70433637C28E}" type="datetimeFigureOut">
              <a:rPr lang="en-US" smtClean="0"/>
              <a:t>9/29/17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768C-89B8-6B42-89D9-131AD82D43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2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7A59-E66D-9243-BBC8-70433637C28E}" type="datetimeFigureOut">
              <a:rPr lang="en-US" smtClean="0"/>
              <a:t>9/29/17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768C-89B8-6B42-89D9-131AD82D43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05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7A59-E66D-9243-BBC8-70433637C28E}" type="datetimeFigureOut">
              <a:rPr lang="en-US" smtClean="0"/>
              <a:t>9/29/17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768C-89B8-6B42-89D9-131AD82D43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8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7A59-E66D-9243-BBC8-70433637C28E}" type="datetimeFigureOut">
              <a:rPr lang="en-US" smtClean="0"/>
              <a:t>9/29/17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768C-89B8-6B42-89D9-131AD82D43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2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7A59-E66D-9243-BBC8-70433637C28E}" type="datetimeFigureOut">
              <a:rPr lang="en-US" smtClean="0"/>
              <a:t>9/29/17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768C-89B8-6B42-89D9-131AD82D43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3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07A59-E66D-9243-BBC8-70433637C28E}" type="datetimeFigureOut">
              <a:rPr lang="en-US" smtClean="0"/>
              <a:t>9/29/17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E768C-89B8-6B42-89D9-131AD82D43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7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17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2.3. Metrology in waveguide-based photonic devices (CSIC)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9408" y="1311425"/>
            <a:ext cx="8923000" cy="458594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A.2.3.1. Novel Fourier Transform Micro-spectrometers</a:t>
            </a:r>
            <a:endParaRPr lang="en-US" b="1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Mid-IR spectrometer:</a:t>
            </a:r>
          </a:p>
          <a:p>
            <a:pPr lvl="2"/>
            <a:r>
              <a:rPr lang="en-US" dirty="0" smtClean="0"/>
              <a:t>Spatial Heterodyne Fourier Transform (SHFT) spectrometry scheme has been successfully adapted to the mid-IR in collaboration with University of </a:t>
            </a:r>
            <a:r>
              <a:rPr lang="en-US" dirty="0" err="1" smtClean="0"/>
              <a:t>Southhampton</a:t>
            </a:r>
            <a:r>
              <a:rPr lang="en-US" dirty="0" smtClean="0"/>
              <a:t>. 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PENDING</a:t>
            </a:r>
            <a:r>
              <a:rPr lang="en-US" dirty="0" smtClean="0"/>
              <a:t>: </a:t>
            </a:r>
            <a:r>
              <a:rPr lang="en-US" dirty="0" err="1" smtClean="0"/>
              <a:t>Athermal</a:t>
            </a:r>
            <a:r>
              <a:rPr lang="en-US" dirty="0" smtClean="0"/>
              <a:t> SHFT spectrometer through sub-wavelength gratings.</a:t>
            </a:r>
          </a:p>
          <a:p>
            <a:pPr lvl="2"/>
            <a:r>
              <a:rPr lang="en-US" dirty="0" smtClean="0"/>
              <a:t>Main goal of the last period of the project (schedule relocated as the original Gantt chart was incorrect). </a:t>
            </a:r>
          </a:p>
          <a:p>
            <a:pPr lvl="2"/>
            <a:r>
              <a:rPr lang="en-US" dirty="0" smtClean="0"/>
              <a:t>JCM collaboration.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49408" y="5897365"/>
            <a:ext cx="8923000" cy="850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PUBLICATIONS:</a:t>
            </a:r>
          </a:p>
          <a:p>
            <a:pPr lvl="1"/>
            <a:r>
              <a:rPr lang="en-US" dirty="0" smtClean="0"/>
              <a:t>Mid-IR published in IEE Photonic Technology Letters.</a:t>
            </a:r>
          </a:p>
          <a:p>
            <a:pPr lvl="1"/>
            <a:r>
              <a:rPr lang="en-US" dirty="0" smtClean="0"/>
              <a:t>Related results presented in 11 invited conferences in 2016-2017. </a:t>
            </a:r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66" y="2561720"/>
            <a:ext cx="4335500" cy="20853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13" y="2561720"/>
            <a:ext cx="3203489" cy="20728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114" y="3598143"/>
            <a:ext cx="1001554" cy="100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77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17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2.3. Metrology in waveguide-based photonic devices (CSIC)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9408" y="1311425"/>
            <a:ext cx="8923000" cy="202062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A.2.3.2. Novel algorithms for </a:t>
            </a:r>
            <a:r>
              <a:rPr lang="en-US" b="1" dirty="0" err="1" smtClean="0"/>
              <a:t>Microspectrometer</a:t>
            </a:r>
            <a:r>
              <a:rPr lang="en-US" b="1" dirty="0" smtClean="0"/>
              <a:t> spectral retrieval</a:t>
            </a:r>
            <a:endParaRPr lang="en-US" b="1" dirty="0"/>
          </a:p>
          <a:p>
            <a:pPr lvl="2"/>
            <a:r>
              <a:rPr lang="en-US" sz="3300" dirty="0" smtClean="0"/>
              <a:t>We have developed two novel software </a:t>
            </a:r>
            <a:r>
              <a:rPr lang="en-US" sz="3300" b="1" dirty="0" err="1" smtClean="0"/>
              <a:t>athermalization</a:t>
            </a:r>
            <a:r>
              <a:rPr lang="en-US" sz="3300" dirty="0" smtClean="0"/>
              <a:t> techniques. </a:t>
            </a:r>
          </a:p>
          <a:p>
            <a:pPr lvl="2"/>
            <a:r>
              <a:rPr lang="en-US" sz="3300" dirty="0" smtClean="0"/>
              <a:t>We have developed a novel </a:t>
            </a:r>
            <a:r>
              <a:rPr lang="en-US" sz="3300" b="1" dirty="0" smtClean="0"/>
              <a:t>compressive sensing </a:t>
            </a:r>
            <a:r>
              <a:rPr lang="en-US" sz="3300" dirty="0" smtClean="0"/>
              <a:t>technique to reduce the number of required interferometers. </a:t>
            </a:r>
          </a:p>
          <a:p>
            <a:pPr lvl="2"/>
            <a:r>
              <a:rPr lang="en-US" sz="3300" dirty="0" smtClean="0"/>
              <a:t>Thanks to the new algorithms, we have demonstrated a </a:t>
            </a:r>
            <a:r>
              <a:rPr lang="en-US" sz="3300" b="1" dirty="0" smtClean="0"/>
              <a:t>17 pm </a:t>
            </a:r>
            <a:r>
              <a:rPr lang="en-US" sz="3300" dirty="0" smtClean="0"/>
              <a:t>resolution in a device with </a:t>
            </a:r>
            <a:r>
              <a:rPr lang="en-US" sz="3300" b="1" dirty="0" smtClean="0"/>
              <a:t>20 mm</a:t>
            </a:r>
            <a:r>
              <a:rPr lang="en-US" sz="3300" b="1" baseline="30000" dirty="0" smtClean="0"/>
              <a:t>2</a:t>
            </a:r>
            <a:r>
              <a:rPr lang="en-US" sz="3300" dirty="0" smtClean="0"/>
              <a:t> </a:t>
            </a:r>
            <a:r>
              <a:rPr lang="en-US" sz="3300" dirty="0" smtClean="0"/>
              <a:t>footprint.</a:t>
            </a:r>
            <a:endParaRPr lang="en-US" sz="3300" dirty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7" name="Picture 6" descr="Captura de pantalla 2016-03-14 a las 13.11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92" y="3240746"/>
            <a:ext cx="3524036" cy="2764028"/>
          </a:xfrm>
          <a:prstGeom prst="rect">
            <a:avLst/>
          </a:prstGeom>
        </p:spPr>
      </p:pic>
      <p:pic>
        <p:nvPicPr>
          <p:cNvPr id="8" name="Picture 7" descr="fig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70" y="3251020"/>
            <a:ext cx="3567321" cy="2762040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149408" y="6145111"/>
            <a:ext cx="8923000" cy="60291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Early results published in national journal (OPA).</a:t>
            </a:r>
          </a:p>
          <a:p>
            <a:r>
              <a:rPr lang="en-US" b="1" dirty="0" smtClean="0"/>
              <a:t>Two Optic Letters </a:t>
            </a:r>
            <a:r>
              <a:rPr lang="en-US" dirty="0" smtClean="0"/>
              <a:t>publications. </a:t>
            </a:r>
            <a:endParaRPr lang="en-U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66" y="5329796"/>
            <a:ext cx="1490723" cy="149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44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17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2.3. Metrology in waveguide-based photonic devices (CSIC)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311424"/>
            <a:ext cx="4305782" cy="255451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A.2.3.3. </a:t>
            </a:r>
            <a:r>
              <a:rPr lang="en-US" b="1" dirty="0" err="1" smtClean="0"/>
              <a:t>Ultracompact</a:t>
            </a:r>
            <a:r>
              <a:rPr lang="en-US" b="1" dirty="0" smtClean="0"/>
              <a:t> polarization converters</a:t>
            </a:r>
            <a:endParaRPr lang="en-US" b="1" dirty="0"/>
          </a:p>
          <a:p>
            <a:r>
              <a:rPr lang="en-US" dirty="0" smtClean="0"/>
              <a:t>After studying the viability of several configurations based on </a:t>
            </a:r>
            <a:r>
              <a:rPr lang="en-US" dirty="0" err="1" smtClean="0"/>
              <a:t>subwavelength</a:t>
            </a:r>
            <a:r>
              <a:rPr lang="en-US" dirty="0" smtClean="0"/>
              <a:t> trenches, we ended up developing a polarization splitter based on an </a:t>
            </a:r>
            <a:r>
              <a:rPr lang="en-US" b="1" dirty="0" smtClean="0"/>
              <a:t>MMI</a:t>
            </a:r>
            <a:r>
              <a:rPr lang="en-US" dirty="0" smtClean="0"/>
              <a:t> with </a:t>
            </a:r>
            <a:r>
              <a:rPr lang="en-US" b="1" dirty="0" smtClean="0"/>
              <a:t>rotated SWG gratings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Simulations show high extinction ratio in a compact device. </a:t>
            </a:r>
          </a:p>
          <a:p>
            <a:r>
              <a:rPr lang="en-US" b="1" dirty="0" smtClean="0"/>
              <a:t>Patent and publication </a:t>
            </a:r>
            <a:r>
              <a:rPr lang="en-US" dirty="0" smtClean="0"/>
              <a:t>in following months.</a:t>
            </a:r>
          </a:p>
          <a:p>
            <a:pPr lvl="1"/>
            <a:endParaRPr lang="en-US" dirty="0" smtClean="0"/>
          </a:p>
        </p:txBody>
      </p:sp>
      <p:grpSp>
        <p:nvGrpSpPr>
          <p:cNvPr id="9" name="Agrupar 8"/>
          <p:cNvGrpSpPr/>
          <p:nvPr/>
        </p:nvGrpSpPr>
        <p:grpSpPr>
          <a:xfrm>
            <a:off x="457200" y="3417734"/>
            <a:ext cx="7972817" cy="3255301"/>
            <a:chOff x="3513216" y="6266862"/>
            <a:chExt cx="8505878" cy="3472950"/>
          </a:xfrm>
        </p:grpSpPr>
        <p:pic>
          <p:nvPicPr>
            <p:cNvPr id="10" name="Picture 1" descr="Epropagatio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3216" y="6266862"/>
              <a:ext cx="4252939" cy="3435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Mpropagati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155" y="6266863"/>
              <a:ext cx="4252939" cy="3472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6" r="744" b="22435"/>
          <a:stretch/>
        </p:blipFill>
        <p:spPr>
          <a:xfrm>
            <a:off x="4398380" y="1311425"/>
            <a:ext cx="4586242" cy="210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0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17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2.3. Metrology in waveguide-based photonic devices (CSIC)</a:t>
            </a:r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0" y="1444475"/>
            <a:ext cx="8923000" cy="15186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A. 2.3.4. Fabrication tolerance analysis</a:t>
            </a:r>
          </a:p>
          <a:p>
            <a:r>
              <a:rPr lang="en-US" sz="2000" b="1" dirty="0" smtClean="0"/>
              <a:t>A. 2.3.5. Temperature effect analysis</a:t>
            </a:r>
          </a:p>
          <a:p>
            <a:pPr lvl="1"/>
            <a:endParaRPr lang="en-US" sz="2000" dirty="0"/>
          </a:p>
          <a:p>
            <a:r>
              <a:rPr lang="en-US" sz="2000" b="1" dirty="0" smtClean="0"/>
              <a:t>Other</a:t>
            </a:r>
            <a:r>
              <a:rPr lang="en-US" sz="2000" dirty="0" smtClean="0"/>
              <a:t>: a novel </a:t>
            </a:r>
            <a:r>
              <a:rPr lang="en-US" sz="2000" b="1" dirty="0" smtClean="0"/>
              <a:t>ultra-broadband </a:t>
            </a:r>
            <a:r>
              <a:rPr lang="en-US" sz="2000" dirty="0" smtClean="0"/>
              <a:t>(&gt;300 nm) optical </a:t>
            </a:r>
            <a:r>
              <a:rPr lang="en-US" sz="2000" b="1" dirty="0" smtClean="0"/>
              <a:t>mode multiplexer </a:t>
            </a:r>
            <a:r>
              <a:rPr lang="en-US" sz="2000" dirty="0" smtClean="0"/>
              <a:t>has been designed and fabricated (partially related to activities 2.2, 2.3.3. and 2.3.4.).</a:t>
            </a:r>
          </a:p>
          <a:p>
            <a:r>
              <a:rPr lang="en-US" sz="2100" b="1" dirty="0"/>
              <a:t>Patent and publication </a:t>
            </a:r>
            <a:r>
              <a:rPr lang="en-US" sz="2100" dirty="0"/>
              <a:t>in following months</a:t>
            </a:r>
            <a:r>
              <a:rPr lang="en-US" sz="2100" dirty="0" smtClean="0"/>
              <a:t>.</a:t>
            </a:r>
            <a:r>
              <a:rPr lang="en-US" sz="2300" dirty="0" smtClean="0"/>
              <a:t> 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317341" y="1502498"/>
            <a:ext cx="3970614" cy="6029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000" dirty="0" smtClean="0"/>
              <a:t>Already performed in parallel </a:t>
            </a:r>
            <a:br>
              <a:rPr lang="en-US" sz="2000" dirty="0" smtClean="0"/>
            </a:br>
            <a:r>
              <a:rPr lang="en-US" sz="2000" dirty="0" smtClean="0"/>
              <a:t>to 2.3.1 and 2.3.3</a:t>
            </a:r>
            <a:endParaRPr lang="en-US" sz="2000" dirty="0"/>
          </a:p>
        </p:txBody>
      </p:sp>
      <p:sp>
        <p:nvSpPr>
          <p:cNvPr id="12" name="Right Arrow 11"/>
          <p:cNvSpPr/>
          <p:nvPr/>
        </p:nvSpPr>
        <p:spPr>
          <a:xfrm>
            <a:off x="3871191" y="1554890"/>
            <a:ext cx="892301" cy="3261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MDMv3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1" y="2963119"/>
            <a:ext cx="5590609" cy="18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 descr="D:\David\Universidad\Doctorado en Física\Mis papers\MDM\Imágenes\SWG_MDM_IL_XT_Better_Grid_Verified.t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7" y="4190037"/>
            <a:ext cx="3579848" cy="2554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562" y="1308682"/>
            <a:ext cx="796729" cy="79672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375400" y="4005371"/>
            <a:ext cx="191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Extinction</a:t>
            </a:r>
            <a:r>
              <a:rPr lang="es-ES_tradnl" dirty="0" smtClean="0"/>
              <a:t> ratio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6249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2.3. </a:t>
            </a:r>
            <a:r>
              <a:rPr lang="en-US" dirty="0" smtClean="0"/>
              <a:t>CONCLUSIONS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M27</a:t>
            </a:r>
          </a:p>
          <a:p>
            <a:pPr lvl="1"/>
            <a:r>
              <a:rPr lang="es-ES_tradnl" dirty="0" smtClean="0"/>
              <a:t>3 High-</a:t>
            </a:r>
            <a:r>
              <a:rPr lang="es-ES_tradnl" dirty="0" err="1" smtClean="0"/>
              <a:t>impact</a:t>
            </a:r>
            <a:r>
              <a:rPr lang="es-ES_tradnl" dirty="0" smtClean="0"/>
              <a:t> </a:t>
            </a:r>
            <a:r>
              <a:rPr lang="es-ES_tradnl" dirty="0" err="1" smtClean="0"/>
              <a:t>papers</a:t>
            </a:r>
            <a:endParaRPr lang="es-ES_tradnl" dirty="0" smtClean="0"/>
          </a:p>
          <a:p>
            <a:pPr lvl="1"/>
            <a:r>
              <a:rPr lang="es-ES_tradnl" dirty="0" smtClean="0"/>
              <a:t>1 </a:t>
            </a:r>
            <a:r>
              <a:rPr lang="es-ES_tradnl" dirty="0" err="1" smtClean="0"/>
              <a:t>national</a:t>
            </a:r>
            <a:r>
              <a:rPr lang="es-ES_tradnl" dirty="0" smtClean="0"/>
              <a:t> </a:t>
            </a:r>
            <a:r>
              <a:rPr lang="es-ES_tradnl" dirty="0" err="1" smtClean="0"/>
              <a:t>paper</a:t>
            </a:r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M36 </a:t>
            </a:r>
            <a:r>
              <a:rPr lang="es-ES_tradnl" dirty="0" err="1" smtClean="0"/>
              <a:t>expectations</a:t>
            </a:r>
            <a:endParaRPr lang="es-ES_tradnl" dirty="0" smtClean="0"/>
          </a:p>
          <a:p>
            <a:pPr lvl="1"/>
            <a:r>
              <a:rPr lang="es-ES_tradnl" dirty="0" smtClean="0"/>
              <a:t>3 </a:t>
            </a:r>
            <a:r>
              <a:rPr lang="es-ES_tradnl" dirty="0" err="1" smtClean="0"/>
              <a:t>additional</a:t>
            </a:r>
            <a:r>
              <a:rPr lang="es-ES_tradnl" dirty="0" smtClean="0"/>
              <a:t> </a:t>
            </a:r>
            <a:r>
              <a:rPr lang="es-ES_tradnl" dirty="0" err="1" smtClean="0"/>
              <a:t>papers</a:t>
            </a:r>
            <a:endParaRPr lang="es-ES_tradnl" dirty="0" smtClean="0"/>
          </a:p>
          <a:p>
            <a:pPr lvl="1"/>
            <a:r>
              <a:rPr lang="es-ES_tradnl" dirty="0" smtClean="0"/>
              <a:t>2 </a:t>
            </a:r>
            <a:r>
              <a:rPr lang="es-ES_tradnl" dirty="0" err="1" smtClean="0"/>
              <a:t>patents</a:t>
            </a:r>
            <a:endParaRPr lang="es-ES_tradnl" dirty="0" smtClean="0"/>
          </a:p>
          <a:p>
            <a:pPr lvl="1"/>
            <a:r>
              <a:rPr lang="es-ES_tradnl" dirty="0" err="1" smtClean="0"/>
              <a:t>Main</a:t>
            </a:r>
            <a:r>
              <a:rPr lang="es-ES_tradnl" dirty="0" smtClean="0"/>
              <a:t> </a:t>
            </a:r>
            <a:r>
              <a:rPr lang="es-ES_tradnl" dirty="0" err="1" smtClean="0"/>
              <a:t>pending</a:t>
            </a:r>
            <a:r>
              <a:rPr lang="es-ES_tradnl" dirty="0" smtClean="0"/>
              <a:t> </a:t>
            </a:r>
            <a:r>
              <a:rPr lang="es-ES_tradnl" dirty="0" err="1" smtClean="0"/>
              <a:t>task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spectrometer</a:t>
            </a:r>
            <a:r>
              <a:rPr lang="es-ES_tradnl" dirty="0" smtClean="0"/>
              <a:t> </a:t>
            </a:r>
            <a:r>
              <a:rPr lang="es-ES_tradnl" dirty="0" err="1" smtClean="0"/>
              <a:t>athermalization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JCM </a:t>
            </a:r>
            <a:r>
              <a:rPr lang="es-ES_tradnl" dirty="0" err="1" smtClean="0"/>
              <a:t>collaboration</a:t>
            </a:r>
            <a:r>
              <a:rPr lang="es-ES_tradnl" dirty="0" smtClean="0"/>
              <a:t>. </a:t>
            </a:r>
            <a:endParaRPr lang="es-ES_tradnl" dirty="0"/>
          </a:p>
          <a:p>
            <a:pPr lvl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39680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325</Words>
  <Application>Microsoft Macintosh PowerPoint</Application>
  <PresentationFormat>Presentación en pantalla (4:3)</PresentationFormat>
  <Paragraphs>48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2.3. Metrology in waveguide-based photonic devices (CSIC)</vt:lpstr>
      <vt:lpstr>2.3. Metrology in waveguide-based photonic devices (CSIC)</vt:lpstr>
      <vt:lpstr>2.3. Metrology in waveguide-based photonic devices (CSIC)</vt:lpstr>
      <vt:lpstr>2.3. Metrology in waveguide-based photonic devices (CSIC)</vt:lpstr>
      <vt:lpstr>2.3. CONCLUSIONS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2.3. Metrology in waveguide-based photonic devices (CSIC)</dc:title>
  <dc:creator>Aitor Villafranca</dc:creator>
  <cp:lastModifiedBy>Aitor Villafranca</cp:lastModifiedBy>
  <cp:revision>18</cp:revision>
  <dcterms:created xsi:type="dcterms:W3CDTF">2016-03-14T12:02:25Z</dcterms:created>
  <dcterms:modified xsi:type="dcterms:W3CDTF">2017-09-29T09:32:07Z</dcterms:modified>
</cp:coreProperties>
</file>